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5" r:id="rId3"/>
    <p:sldId id="276" r:id="rId4"/>
    <p:sldId id="27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8BC9B-92FD-4F3A-A37E-05E75E161CBC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E682C-CA4C-47C4-84F9-7C1036195A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942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682C-CA4C-47C4-84F9-7C1036195A3B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721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2E0BA62-4970-42A1-A50E-068951559714}" type="datetimeFigureOut">
              <a:rPr lang="es-CO" smtClean="0"/>
              <a:t>25/03/2022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09A223E-9974-48F9-AB5F-928292AA932E}" type="slidenum">
              <a:rPr lang="es-CO" smtClean="0"/>
              <a:t>‹Nº›</a:t>
            </a:fld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006" y="404664"/>
            <a:ext cx="7772400" cy="2016223"/>
          </a:xfrm>
        </p:spPr>
        <p:txBody>
          <a:bodyPr/>
          <a:lstStyle/>
          <a:p>
            <a:r>
              <a:rPr lang="es-CO" b="1" dirty="0">
                <a:solidFill>
                  <a:schemeClr val="bg1"/>
                </a:solidFill>
              </a:rPr>
              <a:t>Ambientes naturales de Chile</a:t>
            </a:r>
            <a:r>
              <a:rPr lang="es-CO" dirty="0">
                <a:solidFill>
                  <a:srgbClr val="FF0000"/>
                </a:solidFill>
              </a:rPr>
              <a:t/>
            </a:r>
            <a:br>
              <a:rPr lang="es-CO" dirty="0">
                <a:solidFill>
                  <a:srgbClr val="FF0000"/>
                </a:solidFill>
              </a:rPr>
            </a:br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2465288"/>
          </a:xfrm>
        </p:spPr>
        <p:txBody>
          <a:bodyPr>
            <a:normAutofit fontScale="92500" lnSpcReduction="20000"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				</a:t>
            </a:r>
          </a:p>
          <a:p>
            <a:r>
              <a:rPr lang="es-ES_tradnl" sz="1400" dirty="0">
                <a:solidFill>
                  <a:schemeClr val="tx1"/>
                </a:solidFill>
              </a:rPr>
              <a:t>					</a:t>
            </a:r>
            <a:r>
              <a:rPr lang="es-ES_tradnl" sz="1400" b="1" dirty="0">
                <a:solidFill>
                  <a:schemeClr val="tx1"/>
                </a:solidFill>
              </a:rPr>
              <a:t>						 			                       Historia y </a:t>
            </a:r>
            <a:r>
              <a:rPr lang="es-ES_tradnl" sz="1400" b="1" dirty="0" smtClean="0">
                <a:solidFill>
                  <a:schemeClr val="tx1"/>
                </a:solidFill>
              </a:rPr>
              <a:t>Geografía 6ºB</a:t>
            </a:r>
            <a:endParaRPr lang="es-ES_tradnl" sz="1400" b="1" dirty="0">
              <a:solidFill>
                <a:schemeClr val="tx1"/>
              </a:solidFill>
            </a:endParaRPr>
          </a:p>
          <a:p>
            <a:r>
              <a:rPr lang="es-ES_tradnl" sz="1400" b="1" dirty="0">
                <a:solidFill>
                  <a:schemeClr val="tx1"/>
                </a:solidFill>
              </a:rPr>
              <a:t>        </a:t>
            </a:r>
          </a:p>
          <a:p>
            <a:r>
              <a:rPr lang="es-ES_tradnl" sz="1400" b="1" dirty="0">
                <a:solidFill>
                  <a:schemeClr val="tx1"/>
                </a:solidFill>
              </a:rPr>
              <a:t>                                                                        </a:t>
            </a:r>
            <a:r>
              <a:rPr lang="es-ES_tradnl" sz="1400" b="1" dirty="0" err="1">
                <a:solidFill>
                  <a:schemeClr val="tx1"/>
                </a:solidFill>
              </a:rPr>
              <a:t>Prof</a:t>
            </a:r>
            <a:r>
              <a:rPr lang="es-ES_tradnl" sz="1400" b="1" dirty="0">
                <a:solidFill>
                  <a:schemeClr val="tx1"/>
                </a:solidFill>
              </a:rPr>
              <a:t>: </a:t>
            </a:r>
            <a:r>
              <a:rPr lang="es-ES_tradnl" sz="1400" b="1">
                <a:solidFill>
                  <a:schemeClr val="tx1"/>
                </a:solidFill>
              </a:rPr>
              <a:t>Sonia </a:t>
            </a:r>
            <a:r>
              <a:rPr lang="es-ES_tradnl" sz="1400" b="1" smtClean="0">
                <a:solidFill>
                  <a:schemeClr val="tx1"/>
                </a:solidFill>
              </a:rPr>
              <a:t>García</a:t>
            </a:r>
            <a:endParaRPr lang="es-CO" sz="1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48071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961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6489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1"/>
                </a:solidFill>
              </a:rPr>
              <a:t>Ambiente costero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3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es-CO" dirty="0"/>
              <a:t>Es uno de los ambientes </a:t>
            </a:r>
            <a:r>
              <a:rPr lang="es-CO" b="1" dirty="0"/>
              <a:t>más propicios para el</a:t>
            </a:r>
            <a:r>
              <a:rPr lang="es-CO" dirty="0"/>
              <a:t> </a:t>
            </a:r>
            <a:r>
              <a:rPr lang="es-CO" b="1" dirty="0"/>
              <a:t>asentamiento humano.</a:t>
            </a:r>
            <a:r>
              <a:rPr lang="es-CO" baseline="30000" dirty="0"/>
              <a:t> </a:t>
            </a:r>
            <a:endParaRPr lang="es-CO" dirty="0"/>
          </a:p>
          <a:p>
            <a:pPr lvl="0" algn="just"/>
            <a:r>
              <a:rPr lang="es-CO" b="1" dirty="0"/>
              <a:t>Clima templado, cursos de aguas abundantes, suelos fértiles.</a:t>
            </a:r>
            <a:endParaRPr lang="es-CO" dirty="0"/>
          </a:p>
          <a:p>
            <a:pPr lvl="0" algn="just"/>
            <a:r>
              <a:rPr lang="es-CO" dirty="0"/>
              <a:t>Los valles se utilizan para la </a:t>
            </a:r>
            <a:r>
              <a:rPr lang="es-CO" b="1" dirty="0"/>
              <a:t>agricultura y</a:t>
            </a:r>
            <a:r>
              <a:rPr lang="es-CO" dirty="0"/>
              <a:t> </a:t>
            </a:r>
            <a:r>
              <a:rPr lang="es-CO" b="1" dirty="0"/>
              <a:t>ganadería.</a:t>
            </a:r>
            <a:endParaRPr lang="es-CO" dirty="0"/>
          </a:p>
          <a:p>
            <a:pPr lvl="0" algn="just"/>
            <a:r>
              <a:rPr lang="es-CO" dirty="0"/>
              <a:t>Recursos como vinos, frutas, hortalizas y verduras.</a:t>
            </a:r>
            <a:r>
              <a:rPr lang="es-CO" baseline="30000" dirty="0"/>
              <a:t> </a:t>
            </a:r>
            <a:endParaRPr lang="es-CO" dirty="0"/>
          </a:p>
          <a:p>
            <a:pPr lvl="0" algn="just"/>
            <a:r>
              <a:rPr lang="es-CO" dirty="0"/>
              <a:t>Expansión urbana por sobre la vegetación natural.</a:t>
            </a:r>
          </a:p>
          <a:p>
            <a:pPr lvl="0" algn="just"/>
            <a:r>
              <a:rPr lang="es-CO" dirty="0"/>
              <a:t>Agroturismo.</a:t>
            </a:r>
          </a:p>
          <a:p>
            <a:pPr lvl="0" algn="just"/>
            <a:r>
              <a:rPr lang="es-CO" dirty="0"/>
              <a:t>Se extiende en la </a:t>
            </a:r>
            <a:r>
              <a:rPr lang="es-CO" b="1" dirty="0"/>
              <a:t>Zona Central</a:t>
            </a:r>
            <a:r>
              <a:rPr lang="es-CO" dirty="0"/>
              <a:t> del país.</a:t>
            </a:r>
          </a:p>
          <a:p>
            <a:endParaRPr lang="es-C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>
                <a:latin typeface="+mn-lt"/>
              </a:rPr>
              <a:t/>
            </a:r>
            <a:br>
              <a:rPr lang="es-CO" b="1" dirty="0">
                <a:latin typeface="+mn-lt"/>
              </a:rPr>
            </a:br>
            <a:r>
              <a:rPr lang="es-CO" b="1" dirty="0">
                <a:solidFill>
                  <a:schemeClr val="bg1"/>
                </a:solidFill>
                <a:latin typeface="+mn-lt"/>
              </a:rPr>
              <a:t>Ambiente Mediterráneo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37427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2060848"/>
            <a:ext cx="6768752" cy="40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dirty="0"/>
              <a:t/>
            </a:r>
            <a:br>
              <a:rPr lang="es-CO" dirty="0"/>
            </a:br>
            <a:r>
              <a:rPr lang="es-CO" sz="4900" b="1" dirty="0"/>
              <a:t>Ambiente Mediterráneo</a:t>
            </a:r>
            <a:r>
              <a:rPr lang="es-CO" dirty="0"/>
              <a:t/>
            </a:r>
            <a:br>
              <a:rPr lang="es-CO" dirty="0"/>
            </a:br>
            <a:r>
              <a:rPr lang="es-CO" dirty="0"/>
              <a:t> </a:t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2984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es-CO" dirty="0"/>
              <a:t>Se ubica en la </a:t>
            </a:r>
            <a:r>
              <a:rPr lang="es-CO" b="1" dirty="0"/>
              <a:t>Cordillera de los Andes y se</a:t>
            </a:r>
            <a:r>
              <a:rPr lang="es-CO" dirty="0"/>
              <a:t> </a:t>
            </a:r>
            <a:r>
              <a:rPr lang="es-CO" b="1" dirty="0"/>
              <a:t>extiende por todo Chile.</a:t>
            </a:r>
            <a:r>
              <a:rPr lang="es-CO" baseline="30000" dirty="0"/>
              <a:t> </a:t>
            </a:r>
            <a:endParaRPr lang="es-CO" dirty="0"/>
          </a:p>
          <a:p>
            <a:pPr lvl="0" algn="just"/>
            <a:r>
              <a:rPr lang="es-CO" dirty="0"/>
              <a:t>El principal factor </a:t>
            </a:r>
            <a:r>
              <a:rPr lang="es-CO" b="1" dirty="0"/>
              <a:t>es la altitud.</a:t>
            </a:r>
            <a:endParaRPr lang="es-CO" dirty="0"/>
          </a:p>
          <a:p>
            <a:pPr lvl="0" algn="just"/>
            <a:r>
              <a:rPr lang="es-CO" b="1" dirty="0"/>
              <a:t>El clima de montaña tiene bajas temperaturas.</a:t>
            </a:r>
            <a:endParaRPr lang="es-CO" dirty="0"/>
          </a:p>
          <a:p>
            <a:pPr lvl="0" algn="just"/>
            <a:r>
              <a:rPr lang="es-CO" b="1" dirty="0"/>
              <a:t>Sus precipitaciones son de nieve.</a:t>
            </a:r>
            <a:endParaRPr lang="es-CO" dirty="0"/>
          </a:p>
          <a:p>
            <a:pPr lvl="0" algn="just"/>
            <a:r>
              <a:rPr lang="es-CO" dirty="0"/>
              <a:t>Actividad común: </a:t>
            </a:r>
            <a:r>
              <a:rPr lang="es-CO" b="1" dirty="0"/>
              <a:t>pastoreo de ganado.</a:t>
            </a:r>
            <a:endParaRPr lang="es-CO" dirty="0"/>
          </a:p>
          <a:p>
            <a:pPr lvl="0" algn="just"/>
            <a:r>
              <a:rPr lang="es-CO" dirty="0"/>
              <a:t>La </a:t>
            </a:r>
            <a:r>
              <a:rPr lang="es-CO" b="1" dirty="0"/>
              <a:t>minería</a:t>
            </a:r>
            <a:r>
              <a:rPr lang="es-CO" dirty="0"/>
              <a:t> se realiza en distintas zonas.</a:t>
            </a:r>
          </a:p>
          <a:p>
            <a:pPr lvl="0" algn="just"/>
            <a:r>
              <a:rPr lang="es-CO" dirty="0"/>
              <a:t>Factores de riesgo: lluvia y volcanes.</a:t>
            </a:r>
          </a:p>
          <a:p>
            <a:pPr lvl="0" algn="just"/>
            <a:r>
              <a:rPr lang="es-CO" b="1" dirty="0"/>
              <a:t>Turismo: termas naturales.</a:t>
            </a:r>
            <a:endParaRPr lang="es-CO" dirty="0"/>
          </a:p>
          <a:p>
            <a:endParaRPr lang="es-C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4900" b="1" baseline="-25000" dirty="0"/>
              <a:t/>
            </a:r>
            <a:br>
              <a:rPr lang="es-CO" sz="4900" b="1" baseline="-25000" dirty="0"/>
            </a:br>
            <a:r>
              <a:rPr lang="es-CO" sz="4900" b="1" baseline="-25000" dirty="0"/>
              <a:t/>
            </a:r>
            <a:br>
              <a:rPr lang="es-CO" sz="4900" b="1" baseline="-25000" dirty="0"/>
            </a:br>
            <a:r>
              <a:rPr lang="es-CO" sz="5400" b="1" dirty="0"/>
              <a:t>Ambiente Andino</a:t>
            </a:r>
            <a:r>
              <a:rPr lang="es-CO" sz="4900" dirty="0"/>
              <a:t/>
            </a:r>
            <a:br>
              <a:rPr lang="es-CO" sz="4900" dirty="0"/>
            </a:br>
            <a:r>
              <a:rPr lang="es-CO" dirty="0"/>
              <a:t> </a:t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45070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05678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Ambiente Andino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5830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/>
            <a:r>
              <a:rPr lang="es-CO" dirty="0"/>
              <a:t>Es propio de la </a:t>
            </a:r>
            <a:r>
              <a:rPr lang="es-CO" b="1" dirty="0"/>
              <a:t>Zona Sur de Chile.</a:t>
            </a:r>
            <a:r>
              <a:rPr lang="es-CO" baseline="30000" dirty="0"/>
              <a:t> </a:t>
            </a:r>
            <a:endParaRPr lang="es-CO" dirty="0"/>
          </a:p>
          <a:p>
            <a:pPr lvl="0" algn="just"/>
            <a:r>
              <a:rPr lang="es-CO" b="1" dirty="0"/>
              <a:t>Se caracteriza por temperaturas bajas y precipitaciones todo el año.</a:t>
            </a:r>
            <a:r>
              <a:rPr lang="es-CO" baseline="30000" dirty="0"/>
              <a:t> </a:t>
            </a:r>
            <a:endParaRPr lang="es-CO" dirty="0"/>
          </a:p>
          <a:p>
            <a:pPr lvl="0" algn="just"/>
            <a:r>
              <a:rPr lang="es-CO" dirty="0"/>
              <a:t>Poseen viviendas adecuadas para resistir las constantes lluvias.</a:t>
            </a:r>
          </a:p>
          <a:p>
            <a:pPr lvl="0" algn="just"/>
            <a:r>
              <a:rPr lang="es-CO" b="1" dirty="0"/>
              <a:t>Tejuelas de Alerce:</a:t>
            </a:r>
            <a:r>
              <a:rPr lang="es-CO" dirty="0"/>
              <a:t> la madera de este árbol es</a:t>
            </a:r>
            <a:r>
              <a:rPr lang="es-CO" b="1" dirty="0"/>
              <a:t> </a:t>
            </a:r>
            <a:r>
              <a:rPr lang="es-CO" dirty="0"/>
              <a:t>resistente a la humedad.</a:t>
            </a:r>
          </a:p>
          <a:p>
            <a:pPr lvl="0" algn="just"/>
            <a:r>
              <a:rPr lang="es-CO" b="1" dirty="0"/>
              <a:t>Existen áreas con muy poca intervención humana.</a:t>
            </a:r>
            <a:endParaRPr lang="es-CO" dirty="0"/>
          </a:p>
          <a:p>
            <a:pPr lvl="0" algn="just"/>
            <a:r>
              <a:rPr lang="es-CO" dirty="0"/>
              <a:t>Se encuentra vegetación nativa</a:t>
            </a:r>
          </a:p>
          <a:p>
            <a:pPr lvl="0" algn="just"/>
            <a:r>
              <a:rPr lang="es-CO" dirty="0"/>
              <a:t>Interés turístico.</a:t>
            </a:r>
          </a:p>
          <a:p>
            <a:endParaRPr lang="es-C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/>
            </a:r>
            <a:br>
              <a:rPr lang="es-CO" b="1" dirty="0"/>
            </a:br>
            <a:r>
              <a:rPr lang="es-CO" b="1" dirty="0"/>
              <a:t>Ambiente Lluvioso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76987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344816" cy="456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>Ambiente Lluvioso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61436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s-CO" b="1" dirty="0"/>
              <a:t>Se ubica en las regiones de Aysén y Magallanes: extremo sur de Chile.</a:t>
            </a:r>
            <a:endParaRPr lang="es-CO" dirty="0"/>
          </a:p>
          <a:p>
            <a:pPr lvl="0"/>
            <a:r>
              <a:rPr lang="es-CO" dirty="0"/>
              <a:t>La cantidad de precipitaciones depende de la distancia del mar, los vientos y los efectos del relieve.</a:t>
            </a:r>
          </a:p>
          <a:p>
            <a:pPr lvl="0"/>
            <a:r>
              <a:rPr lang="es-CO" dirty="0"/>
              <a:t>La luz solar varía según la estación de año. </a:t>
            </a:r>
          </a:p>
          <a:p>
            <a:pPr lvl="0"/>
            <a:r>
              <a:rPr lang="es-CO" b="1" dirty="0"/>
              <a:t>Grandes extensiones de la Patagonia.</a:t>
            </a:r>
            <a:endParaRPr lang="es-CO" dirty="0"/>
          </a:p>
          <a:p>
            <a:pPr lvl="0"/>
            <a:r>
              <a:rPr lang="es-CO" b="1" dirty="0"/>
              <a:t>Actividad ganadera.</a:t>
            </a:r>
            <a:endParaRPr lang="es-CO" dirty="0"/>
          </a:p>
          <a:p>
            <a:pPr lvl="0"/>
            <a:r>
              <a:rPr lang="es-CO" b="1" dirty="0"/>
              <a:t>Turismo</a:t>
            </a:r>
            <a:r>
              <a:rPr lang="es-CO" dirty="0"/>
              <a:t>: Zona austral de Chile, La Patagonia.</a:t>
            </a:r>
          </a:p>
          <a:p>
            <a:endParaRPr lang="es-C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/>
            </a:r>
            <a:br>
              <a:rPr lang="es-CO" b="1" dirty="0"/>
            </a:br>
            <a:r>
              <a:rPr lang="es-CO" b="1" dirty="0"/>
              <a:t>Ambiente Patagónico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45661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691276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/>
            </a:r>
            <a:br>
              <a:rPr lang="es-CO" b="1" dirty="0"/>
            </a:br>
            <a:r>
              <a:rPr lang="es-CO" b="1" dirty="0"/>
              <a:t>Ambiente Patagónico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18893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es-CO" dirty="0"/>
              <a:t>Es </a:t>
            </a:r>
            <a:r>
              <a:rPr lang="es-CO" b="1" dirty="0"/>
              <a:t>característico de la Antártica.</a:t>
            </a:r>
            <a:r>
              <a:rPr lang="es-CO" dirty="0"/>
              <a:t> </a:t>
            </a:r>
          </a:p>
          <a:p>
            <a:pPr lvl="0" algn="just"/>
            <a:r>
              <a:rPr lang="es-CO" dirty="0"/>
              <a:t>El </a:t>
            </a:r>
            <a:r>
              <a:rPr lang="es-CO" b="1" dirty="0"/>
              <a:t>clima es frío con temperaturas bajo cero</a:t>
            </a:r>
            <a:r>
              <a:rPr lang="es-CO" dirty="0"/>
              <a:t> </a:t>
            </a:r>
            <a:r>
              <a:rPr lang="es-CO" b="1" dirty="0"/>
              <a:t>durante todo el año.</a:t>
            </a:r>
            <a:endParaRPr lang="es-CO" dirty="0"/>
          </a:p>
          <a:p>
            <a:pPr lvl="0" algn="just"/>
            <a:r>
              <a:rPr lang="es-CO" dirty="0"/>
              <a:t>La </a:t>
            </a:r>
            <a:r>
              <a:rPr lang="es-CO" b="1" dirty="0"/>
              <a:t>fauna terrestre es escasa</a:t>
            </a:r>
            <a:r>
              <a:rPr lang="es-CO" dirty="0"/>
              <a:t>, pero existe una gran </a:t>
            </a:r>
            <a:r>
              <a:rPr lang="es-CO" b="1" dirty="0"/>
              <a:t>diversidad de especies acuáticas </a:t>
            </a:r>
            <a:r>
              <a:rPr lang="es-CO" dirty="0"/>
              <a:t>como focas,</a:t>
            </a:r>
            <a:r>
              <a:rPr lang="es-CO" b="1" dirty="0"/>
              <a:t> </a:t>
            </a:r>
            <a:r>
              <a:rPr lang="es-CO" dirty="0"/>
              <a:t>cetáceas y pingüinos.</a:t>
            </a:r>
          </a:p>
          <a:p>
            <a:pPr lvl="0" algn="just"/>
            <a:r>
              <a:rPr lang="es-CO" b="1" dirty="0"/>
              <a:t>La vegetación está formada por musgos y líquenes.</a:t>
            </a:r>
            <a:endParaRPr lang="es-CO" dirty="0"/>
          </a:p>
          <a:p>
            <a:pPr lvl="0" algn="just"/>
            <a:r>
              <a:rPr lang="es-CO" dirty="0"/>
              <a:t>Las personas que habitan en esta región son profesores, científicos e integrantes de la Armada.</a:t>
            </a:r>
          </a:p>
          <a:p>
            <a:endParaRPr lang="es-C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Ambiente Polar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12250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293D8C5-4ADE-439A-B6C3-4ED0057F0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628801"/>
            <a:ext cx="7452816" cy="3168351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>
                <a:solidFill>
                  <a:srgbClr val="FF0000"/>
                </a:solidFill>
              </a:rPr>
              <a:t>O.A.</a:t>
            </a:r>
            <a:r>
              <a:rPr lang="es-ES" sz="2800" dirty="0"/>
              <a:t> </a:t>
            </a:r>
            <a:r>
              <a:rPr lang="es-ES" sz="2400" dirty="0">
                <a:solidFill>
                  <a:schemeClr val="tx1"/>
                </a:solidFill>
                <a:latin typeface="Abadi" panose="020B0604020104020204" pitchFamily="34" charset="0"/>
              </a:rPr>
              <a:t>Comparar diversos ambientes naturales en Chile (desértico, altiplánico, costero,  mediterráneo, andino, frío y lluvioso, patagónico y polar) , considerando como criterios las oportunidades y las dificultades que presentan y cómo las personas las han aprovechado y superado para vivir y desarrollarse</a:t>
            </a:r>
            <a:endParaRPr lang="es-CL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94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128792" cy="442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Ambiente Polar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05650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s-CO" b="1" dirty="0"/>
              <a:t>Archipiélago Juan Fernández</a:t>
            </a:r>
            <a:r>
              <a:rPr lang="es-CO" dirty="0"/>
              <a:t>: tiene un clima</a:t>
            </a:r>
            <a:r>
              <a:rPr lang="es-CO" b="1" dirty="0"/>
              <a:t> templado con influencia oceánica</a:t>
            </a:r>
            <a:r>
              <a:rPr lang="es-CO" dirty="0"/>
              <a:t>. La</a:t>
            </a:r>
            <a:r>
              <a:rPr lang="es-CO" b="1" dirty="0"/>
              <a:t> </a:t>
            </a:r>
            <a:r>
              <a:rPr lang="es-CO" dirty="0"/>
              <a:t>población se dedica a la </a:t>
            </a:r>
            <a:r>
              <a:rPr lang="es-CO" b="1" dirty="0"/>
              <a:t>pesca y el turismo.</a:t>
            </a:r>
            <a:r>
              <a:rPr lang="es-CO" dirty="0"/>
              <a:t> </a:t>
            </a:r>
          </a:p>
          <a:p>
            <a:pPr lvl="0" algn="just"/>
            <a:r>
              <a:rPr lang="es-CO" b="1" dirty="0"/>
              <a:t>Isla de Pascua: </a:t>
            </a:r>
            <a:r>
              <a:rPr lang="es-CO" dirty="0"/>
              <a:t>tiene un</a:t>
            </a:r>
            <a:r>
              <a:rPr lang="es-CO" b="1" dirty="0"/>
              <a:t> clima tropical</a:t>
            </a:r>
            <a:r>
              <a:rPr lang="es-CO" dirty="0"/>
              <a:t>. La isla</a:t>
            </a:r>
            <a:r>
              <a:rPr lang="es-CO" b="1" dirty="0"/>
              <a:t> </a:t>
            </a:r>
            <a:r>
              <a:rPr lang="es-CO" dirty="0"/>
              <a:t>es el núcleo de la cultura Rapa </a:t>
            </a:r>
            <a:r>
              <a:rPr lang="es-CO" dirty="0" err="1"/>
              <a:t>nui</a:t>
            </a:r>
            <a:r>
              <a:rPr lang="es-CO" dirty="0"/>
              <a:t>. </a:t>
            </a:r>
            <a:r>
              <a:rPr lang="es-CO" b="1" dirty="0"/>
              <a:t>La</a:t>
            </a:r>
            <a:r>
              <a:rPr lang="es-CO" dirty="0"/>
              <a:t> </a:t>
            </a:r>
            <a:r>
              <a:rPr lang="es-CO" b="1" dirty="0"/>
              <a:t>población se concentra en Hanga roa.</a:t>
            </a:r>
            <a:endParaRPr lang="es-CO" dirty="0"/>
          </a:p>
          <a:p>
            <a:pPr lvl="0" algn="just"/>
            <a:r>
              <a:rPr lang="es-CO" b="1" dirty="0"/>
              <a:t>Fue declarada Patrimonio de la Humanidad</a:t>
            </a:r>
            <a:r>
              <a:rPr lang="es-CO" dirty="0"/>
              <a:t>,</a:t>
            </a:r>
            <a:r>
              <a:rPr lang="es-CO" b="1" dirty="0"/>
              <a:t> </a:t>
            </a:r>
            <a:r>
              <a:rPr lang="es-CO" dirty="0"/>
              <a:t>por la Unesco.</a:t>
            </a:r>
          </a:p>
          <a:p>
            <a:endParaRPr lang="es-C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b="1" dirty="0"/>
              <a:t/>
            </a:r>
            <a:br>
              <a:rPr lang="es-CO" b="1" dirty="0"/>
            </a:br>
            <a:r>
              <a:rPr lang="es-CO" b="1" dirty="0"/>
              <a:t>Otros Ambientes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0519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81322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Otros Ambientes</a:t>
            </a:r>
            <a:endParaRPr lang="es-CO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89040"/>
            <a:ext cx="5832648" cy="243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65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937DFD76-3DB1-4BC3-A7B0-2270186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916833"/>
            <a:ext cx="7308800" cy="3240359"/>
          </a:xfrm>
        </p:spPr>
        <p:txBody>
          <a:bodyPr>
            <a:normAutofit/>
          </a:bodyPr>
          <a:lstStyle/>
          <a:p>
            <a:r>
              <a:rPr lang="es-ES" dirty="0"/>
              <a:t>Es una unidad territorial que en su interior presenta condiciones naturales similares.</a:t>
            </a:r>
          </a:p>
          <a:p>
            <a:r>
              <a:rPr lang="es-ES" dirty="0"/>
              <a:t>Para su estudio se considera: el relieve, el clima, la vegetación, la fauna, las aguas superficiales y océanos.</a:t>
            </a:r>
          </a:p>
          <a:p>
            <a:r>
              <a:rPr lang="es-ES" dirty="0"/>
              <a:t>Nuestro país presenta gran diversidad geográfica, debido a su extensión longitudinal. Podemos observar los siguientes ambientes naturales: </a:t>
            </a:r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925E0A-B765-4456-A911-FF4148E5B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</a:t>
            </a:r>
            <a:r>
              <a:rPr lang="es-ES" sz="3200" b="1" dirty="0"/>
              <a:t>Qué es un ambiente natural</a:t>
            </a:r>
            <a:r>
              <a:rPr lang="es-ES" sz="3200" dirty="0"/>
              <a:t>?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183743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E64AF25-0072-4CC7-B41A-B87EA4DA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57250"/>
            <a:ext cx="7920880" cy="581211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41B9DBC4-A139-4A28-A20B-0EDF015B1D91}"/>
              </a:ext>
            </a:extLst>
          </p:cNvPr>
          <p:cNvSpPr/>
          <p:nvPr/>
        </p:nvSpPr>
        <p:spPr>
          <a:xfrm>
            <a:off x="1691680" y="430953"/>
            <a:ext cx="5400600" cy="4262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AMBIENTES NATURALES DE CHILE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2533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CO" dirty="0"/>
              <a:t>Característico de la </a:t>
            </a:r>
            <a:r>
              <a:rPr lang="es-CO" b="1" dirty="0"/>
              <a:t>zona norte.</a:t>
            </a:r>
            <a:endParaRPr lang="es-CO" dirty="0"/>
          </a:p>
          <a:p>
            <a:pPr algn="just"/>
            <a:r>
              <a:rPr lang="es-CO" dirty="0"/>
              <a:t>Climas áridos y pampas.</a:t>
            </a:r>
          </a:p>
          <a:p>
            <a:pPr algn="just"/>
            <a:r>
              <a:rPr lang="es-CO" dirty="0"/>
              <a:t>Extensas zonas desprovistas de vegetación.</a:t>
            </a:r>
          </a:p>
          <a:p>
            <a:pPr algn="just"/>
            <a:r>
              <a:rPr lang="es-CO" b="1" dirty="0"/>
              <a:t>Grandes diferencias de temperatura</a:t>
            </a:r>
            <a:r>
              <a:rPr lang="es-CO" dirty="0"/>
              <a:t> entre el día y la noche. </a:t>
            </a:r>
          </a:p>
          <a:p>
            <a:pPr algn="just"/>
            <a:r>
              <a:rPr lang="es-CO" dirty="0"/>
              <a:t>Pueblos y ciudades se emplazan en </a:t>
            </a:r>
            <a:r>
              <a:rPr lang="es-CO" b="1" dirty="0"/>
              <a:t>quebradas,</a:t>
            </a:r>
            <a:r>
              <a:rPr lang="es-CO" dirty="0"/>
              <a:t> </a:t>
            </a:r>
            <a:r>
              <a:rPr lang="es-CO" b="1" dirty="0"/>
              <a:t>valle y oasis.</a:t>
            </a:r>
            <a:endParaRPr lang="es-CO" dirty="0"/>
          </a:p>
          <a:p>
            <a:pPr algn="just"/>
            <a:r>
              <a:rPr lang="es-CO" dirty="0"/>
              <a:t>Abundan </a:t>
            </a:r>
            <a:r>
              <a:rPr lang="es-CO" b="1" dirty="0"/>
              <a:t>recursos minerales</a:t>
            </a:r>
            <a:r>
              <a:rPr lang="es-CO" dirty="0"/>
              <a:t> y energéticos renovables: radiación solar, viento, etc.</a:t>
            </a:r>
          </a:p>
          <a:p>
            <a:endParaRPr lang="es-C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1"/>
                </a:solidFill>
              </a:rPr>
              <a:t>Ambiente Desértico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7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92088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1"/>
                </a:solidFill>
              </a:rPr>
              <a:t>Ambiente Desértico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1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es-CO" dirty="0"/>
              <a:t>Se localiza en la </a:t>
            </a:r>
            <a:r>
              <a:rPr lang="es-CO" b="1" dirty="0"/>
              <a:t>Cordillera de los Andes.</a:t>
            </a:r>
            <a:endParaRPr lang="es-CO" dirty="0"/>
          </a:p>
          <a:p>
            <a:pPr lvl="0" algn="just"/>
            <a:r>
              <a:rPr lang="es-CO" dirty="0"/>
              <a:t>Ocupa territorio chileno, peruano y boliviano.</a:t>
            </a:r>
          </a:p>
          <a:p>
            <a:pPr lvl="0" algn="just"/>
            <a:r>
              <a:rPr lang="es-CO" dirty="0"/>
              <a:t>Su </a:t>
            </a:r>
            <a:r>
              <a:rPr lang="es-CO" b="1" dirty="0"/>
              <a:t>clima se caracteriza por grandes amplitudes</a:t>
            </a:r>
            <a:r>
              <a:rPr lang="es-CO" dirty="0"/>
              <a:t> </a:t>
            </a:r>
            <a:r>
              <a:rPr lang="es-CO" b="1" dirty="0"/>
              <a:t>de temperaturas diarias y anuales.</a:t>
            </a:r>
            <a:endParaRPr lang="es-CO" dirty="0"/>
          </a:p>
          <a:p>
            <a:pPr lvl="0" algn="just"/>
            <a:r>
              <a:rPr lang="es-CO" dirty="0"/>
              <a:t>Los habitantes pertenecen a etnias como la </a:t>
            </a:r>
            <a:r>
              <a:rPr lang="es-CO" dirty="0" err="1"/>
              <a:t>Aymara</a:t>
            </a:r>
            <a:r>
              <a:rPr lang="es-CO" dirty="0"/>
              <a:t> y atacameña.</a:t>
            </a:r>
          </a:p>
          <a:p>
            <a:pPr lvl="0" algn="just"/>
            <a:r>
              <a:rPr lang="es-CO" dirty="0"/>
              <a:t>Técnica de cultivo: </a:t>
            </a:r>
            <a:r>
              <a:rPr lang="es-CO" b="1" dirty="0"/>
              <a:t>agricultura en terrazas.</a:t>
            </a:r>
            <a:endParaRPr lang="es-CO" dirty="0"/>
          </a:p>
          <a:p>
            <a:pPr lvl="0" algn="just"/>
            <a:r>
              <a:rPr lang="es-CO" dirty="0"/>
              <a:t>Cultivos. Maíz, papas, haba, ajo y cebolla.</a:t>
            </a:r>
          </a:p>
          <a:p>
            <a:pPr lvl="0" algn="just"/>
            <a:r>
              <a:rPr lang="es-CO" b="1" dirty="0"/>
              <a:t>La altitud hace difícil la existencia de la flora y fauna.</a:t>
            </a:r>
            <a:endParaRPr lang="es-CO" dirty="0"/>
          </a:p>
          <a:p>
            <a:endParaRPr lang="es-C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1"/>
                </a:solidFill>
              </a:rPr>
              <a:t>Ambiente altiplánico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22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8280920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1"/>
                </a:solidFill>
              </a:rPr>
              <a:t>Ambiente altiplánico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82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/>
            <a:r>
              <a:rPr lang="es-CO" b="1" dirty="0"/>
              <a:t>El territorio nacional tiene una costa extensa y muy variada.</a:t>
            </a:r>
            <a:endParaRPr lang="es-CO" dirty="0"/>
          </a:p>
          <a:p>
            <a:pPr lvl="0" algn="just"/>
            <a:r>
              <a:rPr lang="es-CO" dirty="0"/>
              <a:t>Este ambiente es rico en </a:t>
            </a:r>
            <a:r>
              <a:rPr lang="es-CO" b="1" dirty="0"/>
              <a:t>recursos como mariscos,</a:t>
            </a:r>
            <a:r>
              <a:rPr lang="es-CO" dirty="0"/>
              <a:t> </a:t>
            </a:r>
            <a:r>
              <a:rPr lang="es-CO" b="1" dirty="0"/>
              <a:t>pescados, algas, crustáceos y sal.</a:t>
            </a:r>
            <a:r>
              <a:rPr lang="es-CO" dirty="0"/>
              <a:t> </a:t>
            </a:r>
          </a:p>
          <a:p>
            <a:pPr lvl="0" algn="just"/>
            <a:r>
              <a:rPr lang="es-CO" dirty="0"/>
              <a:t>La actividad pesquera se desarrolla en </a:t>
            </a:r>
            <a:r>
              <a:rPr lang="es-CO" b="1" dirty="0"/>
              <a:t>caletas,</a:t>
            </a:r>
            <a:r>
              <a:rPr lang="es-CO" dirty="0"/>
              <a:t> relacionado con la pesca artesanal. </a:t>
            </a:r>
          </a:p>
          <a:p>
            <a:pPr lvl="0" algn="just"/>
            <a:r>
              <a:rPr lang="es-CO" dirty="0"/>
              <a:t>También se localizan </a:t>
            </a:r>
            <a:r>
              <a:rPr lang="es-CO" b="1" dirty="0"/>
              <a:t>puertos destinados al</a:t>
            </a:r>
            <a:r>
              <a:rPr lang="es-CO" dirty="0"/>
              <a:t> </a:t>
            </a:r>
            <a:r>
              <a:rPr lang="es-CO" b="1" dirty="0"/>
              <a:t>comercio marítimo.</a:t>
            </a:r>
            <a:endParaRPr lang="es-CO" dirty="0"/>
          </a:p>
          <a:p>
            <a:pPr lvl="0" algn="just"/>
            <a:r>
              <a:rPr lang="es-CO" b="1" dirty="0"/>
              <a:t>Puertos nacionales</a:t>
            </a:r>
            <a:r>
              <a:rPr lang="es-CO" dirty="0"/>
              <a:t>: Iquique, Valparaíso, san</a:t>
            </a:r>
            <a:r>
              <a:rPr lang="es-CO" b="1" dirty="0"/>
              <a:t> </a:t>
            </a:r>
            <a:r>
              <a:rPr lang="es-CO" dirty="0"/>
              <a:t>Antonio.</a:t>
            </a:r>
          </a:p>
          <a:p>
            <a:endParaRPr lang="es-CO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solidFill>
                  <a:schemeClr val="bg1"/>
                </a:solidFill>
              </a:rPr>
              <a:t>Ambiente costero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877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66</TotalTime>
  <Words>384</Words>
  <Application>Microsoft Office PowerPoint</Application>
  <PresentationFormat>Presentación en pantalla (4:3)</PresentationFormat>
  <Paragraphs>88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Abadi</vt:lpstr>
      <vt:lpstr>Calibri</vt:lpstr>
      <vt:lpstr>Candara</vt:lpstr>
      <vt:lpstr>Symbol</vt:lpstr>
      <vt:lpstr>Forma de onda</vt:lpstr>
      <vt:lpstr>Ambientes naturales de Chile </vt:lpstr>
      <vt:lpstr>Presentación de PowerPoint</vt:lpstr>
      <vt:lpstr>¿Qué es un ambiente natural?</vt:lpstr>
      <vt:lpstr>Presentación de PowerPoint</vt:lpstr>
      <vt:lpstr>Ambiente Desértico</vt:lpstr>
      <vt:lpstr>Ambiente Desértico</vt:lpstr>
      <vt:lpstr>Ambiente altiplánico</vt:lpstr>
      <vt:lpstr>Ambiente altiplánico</vt:lpstr>
      <vt:lpstr>Ambiente costero</vt:lpstr>
      <vt:lpstr>Ambiente costero</vt:lpstr>
      <vt:lpstr> Ambiente Mediterráneo </vt:lpstr>
      <vt:lpstr>  Ambiente Mediterráneo   </vt:lpstr>
      <vt:lpstr>  Ambiente Andino   </vt:lpstr>
      <vt:lpstr>Ambiente Andino</vt:lpstr>
      <vt:lpstr> Ambiente Lluvioso </vt:lpstr>
      <vt:lpstr>Ambiente Lluvioso </vt:lpstr>
      <vt:lpstr> Ambiente Patagónico </vt:lpstr>
      <vt:lpstr> Ambiente Patagónico </vt:lpstr>
      <vt:lpstr>Ambiente Polar</vt:lpstr>
      <vt:lpstr>Ambiente Polar</vt:lpstr>
      <vt:lpstr> Otros Ambientes </vt:lpstr>
      <vt:lpstr>Otros Ambientes</vt:lpstr>
    </vt:vector>
  </TitlesOfParts>
  <Company>Windows 7 PoInT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Ambientes naturales de Chile</dc:title>
  <dc:creator>Admin</dc:creator>
  <cp:lastModifiedBy>Full name</cp:lastModifiedBy>
  <cp:revision>12</cp:revision>
  <dcterms:created xsi:type="dcterms:W3CDTF">2020-11-11T02:12:12Z</dcterms:created>
  <dcterms:modified xsi:type="dcterms:W3CDTF">2022-03-25T14:00:57Z</dcterms:modified>
</cp:coreProperties>
</file>