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5" r:id="rId6"/>
    <p:sldId id="268" r:id="rId7"/>
    <p:sldId id="261" r:id="rId8"/>
    <p:sldId id="266" r:id="rId9"/>
    <p:sldId id="269" r:id="rId10"/>
    <p:sldId id="262" r:id="rId11"/>
    <p:sldId id="267" r:id="rId12"/>
    <p:sldId id="263" r:id="rId13"/>
    <p:sldId id="264" r:id="rId14"/>
    <p:sldId id="259" r:id="rId15"/>
    <p:sldId id="270"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8" name="7 Marcador de pie de página"/>
          <p:cNvSpPr>
            <a:spLocks noGrp="1"/>
          </p:cNvSpPr>
          <p:nvPr>
            <p:ph type="ftr" sz="quarter" idx="11"/>
          </p:nvPr>
        </p:nvSpPr>
        <p:spPr/>
        <p:txBody>
          <a:bodyPr/>
          <a:lstStyle/>
          <a:p>
            <a:endParaRPr lang="es-CL"/>
          </a:p>
        </p:txBody>
      </p:sp>
      <p:sp>
        <p:nvSpPr>
          <p:cNvPr id="11" name="10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D93A6153-625A-4227-A796-5E31823CFB12}" type="datetimeFigureOut">
              <a:rPr lang="es-CL" smtClean="0"/>
              <a:t>17-10-2021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06274CF-98D0-4778-BB0C-613130936892}" type="slidenum">
              <a:rPr lang="es-CL" smtClean="0"/>
              <a:t>‹Nº›</a:t>
            </a:fld>
            <a:endParaRPr lang="es-CL"/>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3A6153-625A-4227-A796-5E31823CFB12}" type="datetimeFigureOut">
              <a:rPr lang="es-CL" smtClean="0"/>
              <a:t>17-10-2021</a:t>
            </a:fld>
            <a:endParaRPr lang="es-CL"/>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CL"/>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6274CF-98D0-4778-BB0C-613130936892}"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988840"/>
            <a:ext cx="7992888" cy="523220"/>
          </a:xfrm>
          <a:prstGeom prst="rect">
            <a:avLst/>
          </a:prstGeom>
          <a:noFill/>
        </p:spPr>
        <p:txBody>
          <a:bodyPr wrap="square" rtlCol="0">
            <a:spAutoFit/>
          </a:bodyPr>
          <a:lstStyle/>
          <a:p>
            <a:r>
              <a:rPr lang="es-CL" sz="2800" b="1" dirty="0"/>
              <a:t>Breve  Historia de Chile en el Siglo XIX</a:t>
            </a:r>
          </a:p>
        </p:txBody>
      </p:sp>
      <p:sp>
        <p:nvSpPr>
          <p:cNvPr id="6" name="5 CuadroTexto"/>
          <p:cNvSpPr txBox="1"/>
          <p:nvPr/>
        </p:nvSpPr>
        <p:spPr>
          <a:xfrm>
            <a:off x="5148064" y="5157192"/>
            <a:ext cx="3312368" cy="1200329"/>
          </a:xfrm>
          <a:prstGeom prst="rect">
            <a:avLst/>
          </a:prstGeom>
          <a:noFill/>
        </p:spPr>
        <p:txBody>
          <a:bodyPr wrap="square" rtlCol="0">
            <a:spAutoFit/>
          </a:bodyPr>
          <a:lstStyle/>
          <a:p>
            <a:r>
              <a:rPr lang="es-CL" b="1" dirty="0"/>
              <a:t>Historia, Geografía y Cs. Sociales  </a:t>
            </a:r>
          </a:p>
          <a:p>
            <a:r>
              <a:rPr lang="es-CL" dirty="0"/>
              <a:t>Prof. Etna Vivar Navarro</a:t>
            </a:r>
          </a:p>
          <a:p>
            <a:r>
              <a:rPr lang="es-CL" dirty="0"/>
              <a:t>Curso: 6° Básico </a:t>
            </a:r>
          </a:p>
        </p:txBody>
      </p:sp>
      <p:sp>
        <p:nvSpPr>
          <p:cNvPr id="2" name="AutoShape 2" descr="Plaza de Armas de Santiago, 1850 - Memoria Chilena, Biblioteca Nacional de  Ch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6" name="Picture 12" descr="Operaciones militares de la Guerra del Pacífico (1879-1884) - Wikichar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780928"/>
            <a:ext cx="2726158" cy="22356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volución industrial y su impacto en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80928"/>
            <a:ext cx="3083156" cy="2334847"/>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descr="Descripción: Descripción: 222 (1)"/>
          <p:cNvPicPr/>
          <p:nvPr/>
        </p:nvPicPr>
        <p:blipFill>
          <a:blip r:embed="rId4">
            <a:extLst>
              <a:ext uri="{28A0092B-C50C-407E-A947-70E740481C1C}">
                <a14:useLocalDpi xmlns:a14="http://schemas.microsoft.com/office/drawing/2010/main" val="0"/>
              </a:ext>
            </a:extLst>
          </a:blip>
          <a:srcRect/>
          <a:stretch>
            <a:fillRect/>
          </a:stretch>
        </p:blipFill>
        <p:spPr bwMode="auto">
          <a:xfrm>
            <a:off x="460375" y="692696"/>
            <a:ext cx="1951385" cy="432048"/>
          </a:xfrm>
          <a:prstGeom prst="rect">
            <a:avLst/>
          </a:prstGeom>
          <a:noFill/>
          <a:ln>
            <a:noFill/>
          </a:ln>
        </p:spPr>
      </p:pic>
    </p:spTree>
    <p:extLst>
      <p:ext uri="{BB962C8B-B14F-4D97-AF65-F5344CB8AC3E}">
        <p14:creationId xmlns:p14="http://schemas.microsoft.com/office/powerpoint/2010/main" val="367470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TNA VIVAR\Desktop\Captur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9" y="352128"/>
            <a:ext cx="8418302" cy="55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4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340768"/>
            <a:ext cx="7920880" cy="5232202"/>
          </a:xfrm>
          <a:prstGeom prst="rect">
            <a:avLst/>
          </a:prstGeom>
          <a:noFill/>
        </p:spPr>
        <p:txBody>
          <a:bodyPr wrap="square" rtlCol="0">
            <a:spAutoFit/>
          </a:bodyPr>
          <a:lstStyle/>
          <a:p>
            <a:endParaRPr lang="es-CL" dirty="0"/>
          </a:p>
          <a:p>
            <a:pPr algn="just"/>
            <a:r>
              <a:rPr lang="es-MX" dirty="0"/>
              <a:t> </a:t>
            </a:r>
            <a:r>
              <a:rPr lang="es-MX" sz="2000" dirty="0"/>
              <a:t>La República Liberal, se extendió desde 1861 hasta 1891, estuvo caracterizado por una mayor estabilidad política y permitió una extensión del territorio hacia el sur y el norte.</a:t>
            </a:r>
            <a:endParaRPr lang="es-CL" sz="2000" dirty="0"/>
          </a:p>
          <a:p>
            <a:pPr algn="just"/>
            <a:r>
              <a:rPr lang="es-CL" sz="2000" dirty="0"/>
              <a:t>Durante este período los liberales realizaron reformas a la Constitución de 1833, ampliando las libertades individuales y restándole poder al Ejecutivo. </a:t>
            </a:r>
          </a:p>
          <a:p>
            <a:endParaRPr lang="es-CL" dirty="0"/>
          </a:p>
          <a:p>
            <a:r>
              <a:rPr lang="es-CL" sz="2000" b="1" dirty="0">
                <a:solidFill>
                  <a:srgbClr val="C00000"/>
                </a:solidFill>
              </a:rPr>
              <a:t>Principales hechos:</a:t>
            </a:r>
          </a:p>
          <a:p>
            <a:endParaRPr lang="es-CL" sz="2000" dirty="0"/>
          </a:p>
          <a:p>
            <a:r>
              <a:rPr lang="es-CL" sz="2000" dirty="0"/>
              <a:t>Ocupación de la Araucanía ( 1860-1883)</a:t>
            </a:r>
          </a:p>
          <a:p>
            <a:r>
              <a:rPr lang="es-CL" sz="2000" dirty="0"/>
              <a:t>Guerra del Pacífico (1879-1883)</a:t>
            </a:r>
          </a:p>
          <a:p>
            <a:r>
              <a:rPr lang="es-CL" sz="2000" dirty="0"/>
              <a:t>Promulgación de Leyes Laicas (1880-1884)</a:t>
            </a:r>
          </a:p>
          <a:p>
            <a:r>
              <a:rPr lang="es-CL" sz="2000" dirty="0"/>
              <a:t>Anexión de la Isla de Pascua (1888)</a:t>
            </a:r>
          </a:p>
          <a:p>
            <a:r>
              <a:rPr lang="es-CL" sz="2000" dirty="0"/>
              <a:t>Guerra civil de 1891y muerte de José Manuel Balmaceda</a:t>
            </a:r>
          </a:p>
          <a:p>
            <a:endParaRPr lang="es-CL" sz="2000" dirty="0"/>
          </a:p>
          <a:p>
            <a:endParaRPr lang="es-CL" dirty="0"/>
          </a:p>
        </p:txBody>
      </p:sp>
      <p:sp>
        <p:nvSpPr>
          <p:cNvPr id="5" name="4 Rectángulo"/>
          <p:cNvSpPr/>
          <p:nvPr/>
        </p:nvSpPr>
        <p:spPr>
          <a:xfrm>
            <a:off x="1475656" y="412660"/>
            <a:ext cx="5832648"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a:solidFill>
                  <a:schemeClr val="tx1"/>
                </a:solidFill>
              </a:rPr>
              <a:t>          República Liberal  (1861- 1891)</a:t>
            </a:r>
          </a:p>
        </p:txBody>
      </p:sp>
    </p:spTree>
    <p:extLst>
      <p:ext uri="{BB962C8B-B14F-4D97-AF65-F5344CB8AC3E}">
        <p14:creationId xmlns:p14="http://schemas.microsoft.com/office/powerpoint/2010/main" val="83718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É APRENDIMOS HOY? ¿Qué consecuencias trajo para Chile la guerra del pacífico? ¿Qué hecho detonó el conflicto? ¿Qué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9326"/>
            <a:ext cx="8424936" cy="613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9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Una vez finalizada la    guerra, el ejército    instruido por el gobierno    de Domingo Santa María    retoma en fo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0329"/>
            <a:ext cx="8280920" cy="550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4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404664"/>
            <a:ext cx="7344816" cy="12241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a:solidFill>
                  <a:schemeClr val="tx1"/>
                </a:solidFill>
              </a:rPr>
              <a:t>Actividad</a:t>
            </a:r>
            <a:r>
              <a:rPr lang="es-CL" dirty="0">
                <a:solidFill>
                  <a:schemeClr val="tx1"/>
                </a:solidFill>
              </a:rPr>
              <a:t>: </a:t>
            </a:r>
            <a:r>
              <a:rPr lang="es-CL" b="1" dirty="0">
                <a:solidFill>
                  <a:srgbClr val="C00000"/>
                </a:solidFill>
              </a:rPr>
              <a:t>1) </a:t>
            </a:r>
            <a:r>
              <a:rPr lang="es-CL" dirty="0">
                <a:solidFill>
                  <a:schemeClr val="tx1"/>
                </a:solidFill>
              </a:rPr>
              <a:t>Completa en tu cuaderno ordenando del  1 al 8, del hecho más antiguo al más reciente ,según corresponde del Siglo XIX . </a:t>
            </a:r>
            <a:r>
              <a:rPr lang="es-CL" b="1" dirty="0">
                <a:solidFill>
                  <a:srgbClr val="C00000"/>
                </a:solidFill>
              </a:rPr>
              <a:t>2) </a:t>
            </a:r>
            <a:r>
              <a:rPr lang="es-CL" dirty="0">
                <a:solidFill>
                  <a:schemeClr val="tx1"/>
                </a:solidFill>
              </a:rPr>
              <a:t>Identifica al Período que corresponde</a:t>
            </a:r>
          </a:p>
        </p:txBody>
      </p:sp>
      <p:sp>
        <p:nvSpPr>
          <p:cNvPr id="6" name="5 CuadroTexto"/>
          <p:cNvSpPr txBox="1"/>
          <p:nvPr/>
        </p:nvSpPr>
        <p:spPr>
          <a:xfrm>
            <a:off x="467544" y="1484784"/>
            <a:ext cx="8208912" cy="6494085"/>
          </a:xfrm>
          <a:prstGeom prst="rect">
            <a:avLst/>
          </a:prstGeom>
          <a:noFill/>
        </p:spPr>
        <p:txBody>
          <a:bodyPr wrap="square" rtlCol="0">
            <a:spAutoFit/>
          </a:bodyPr>
          <a:lstStyle/>
          <a:p>
            <a:r>
              <a:rPr lang="es-CL" b="1" dirty="0"/>
              <a:t>                                                </a:t>
            </a:r>
          </a:p>
          <a:p>
            <a:r>
              <a:rPr lang="es-CL" sz="2000" b="1" dirty="0"/>
              <a:t>………Abolición de la esclavitud.</a:t>
            </a:r>
          </a:p>
          <a:p>
            <a:endParaRPr lang="es-CL" b="1" dirty="0"/>
          </a:p>
          <a:p>
            <a:r>
              <a:rPr lang="es-CL" b="1" dirty="0"/>
              <a:t>…….. Guerra del Pacífico</a:t>
            </a:r>
          </a:p>
          <a:p>
            <a:endParaRPr lang="es-CL" b="1" dirty="0"/>
          </a:p>
          <a:p>
            <a:r>
              <a:rPr lang="es-CL" b="1" dirty="0"/>
              <a:t>…….. Batalla de </a:t>
            </a:r>
            <a:r>
              <a:rPr lang="es-CL" b="1" dirty="0" err="1"/>
              <a:t>Lircay</a:t>
            </a:r>
            <a:endParaRPr lang="es-CL" b="1" dirty="0"/>
          </a:p>
          <a:p>
            <a:endParaRPr lang="es-CL" b="1" dirty="0"/>
          </a:p>
          <a:p>
            <a:r>
              <a:rPr lang="es-CL" b="1" dirty="0"/>
              <a:t>…….. Muerte de Don Diego Portales</a:t>
            </a:r>
          </a:p>
          <a:p>
            <a:endParaRPr lang="es-CL" b="1" dirty="0"/>
          </a:p>
          <a:p>
            <a:r>
              <a:rPr lang="es-CL" b="1" dirty="0"/>
              <a:t>………Pacificación de la Araucanía</a:t>
            </a:r>
          </a:p>
          <a:p>
            <a:endParaRPr lang="es-CL" b="1" dirty="0"/>
          </a:p>
          <a:p>
            <a:r>
              <a:rPr lang="es-CL" b="1" dirty="0"/>
              <a:t>………Constitución de 1833</a:t>
            </a:r>
          </a:p>
          <a:p>
            <a:endParaRPr lang="es-CL" b="1" dirty="0"/>
          </a:p>
          <a:p>
            <a:r>
              <a:rPr lang="es-CL" b="1" dirty="0"/>
              <a:t>………Creación de la Universidad de Chile </a:t>
            </a:r>
          </a:p>
          <a:p>
            <a:endParaRPr lang="es-CL" b="1" dirty="0"/>
          </a:p>
          <a:p>
            <a:r>
              <a:rPr lang="es-CL" b="1" dirty="0"/>
              <a:t>………Descubrimiento de mineral de Plata de </a:t>
            </a:r>
            <a:r>
              <a:rPr lang="es-CL" b="1" dirty="0" err="1"/>
              <a:t>Chañarcillo</a:t>
            </a:r>
            <a:r>
              <a:rPr lang="es-CL" b="1" dirty="0"/>
              <a:t>.</a:t>
            </a:r>
          </a:p>
          <a:p>
            <a:endParaRPr lang="es-CL" b="1" dirty="0"/>
          </a:p>
          <a:p>
            <a:endParaRPr lang="es-CL" b="1" dirty="0"/>
          </a:p>
          <a:p>
            <a:endParaRPr lang="es-CL" b="1" dirty="0"/>
          </a:p>
          <a:p>
            <a:endParaRPr lang="es-CL" b="1" dirty="0"/>
          </a:p>
          <a:p>
            <a:endParaRPr lang="es-CL" b="1" dirty="0"/>
          </a:p>
          <a:p>
            <a:endParaRPr lang="es-CL" b="1" dirty="0"/>
          </a:p>
          <a:p>
            <a:endParaRPr lang="es-CL" b="1" dirty="0"/>
          </a:p>
        </p:txBody>
      </p:sp>
    </p:spTree>
    <p:extLst>
      <p:ext uri="{BB962C8B-B14F-4D97-AF65-F5344CB8AC3E}">
        <p14:creationId xmlns:p14="http://schemas.microsoft.com/office/powerpoint/2010/main" val="324252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908720"/>
            <a:ext cx="7488833" cy="4401205"/>
          </a:xfrm>
          <a:prstGeom prst="rect">
            <a:avLst/>
          </a:prstGeom>
          <a:noFill/>
        </p:spPr>
        <p:txBody>
          <a:bodyPr wrap="square" rtlCol="0">
            <a:spAutoFit/>
          </a:bodyPr>
          <a:lstStyle/>
          <a:p>
            <a:r>
              <a:rPr lang="es-CL" sz="2000" b="1" dirty="0">
                <a:solidFill>
                  <a:srgbClr val="C00000"/>
                </a:solidFill>
              </a:rPr>
              <a:t>3.- </a:t>
            </a:r>
            <a:r>
              <a:rPr lang="es-CL" sz="2000" dirty="0"/>
              <a:t>Investiga en forma breve  a lo menos 5 de los hechos ocurridos en Chile en el siglo XIX.  Anótalos en tu cuaderno para que participes de la revisión de la tarea en clases. </a:t>
            </a:r>
          </a:p>
          <a:p>
            <a:endParaRPr lang="es-CL" sz="2000" dirty="0"/>
          </a:p>
          <a:p>
            <a:r>
              <a:rPr lang="es-CL" sz="2000" b="1" dirty="0">
                <a:solidFill>
                  <a:srgbClr val="C00000"/>
                </a:solidFill>
              </a:rPr>
              <a:t>4.</a:t>
            </a:r>
            <a:r>
              <a:rPr lang="es-CL" sz="2000" dirty="0"/>
              <a:t>- Investiga personajes asociados a la época y qué rol cumplieron en el período:</a:t>
            </a:r>
          </a:p>
          <a:p>
            <a:endParaRPr lang="es-CL" sz="2000" dirty="0"/>
          </a:p>
          <a:p>
            <a:pPr marL="457200" indent="-457200">
              <a:buAutoNum type="alphaUcParenR"/>
            </a:pPr>
            <a:r>
              <a:rPr lang="es-CL" sz="2000" dirty="0"/>
              <a:t>Diego Portales</a:t>
            </a:r>
          </a:p>
          <a:p>
            <a:pPr marL="457200" indent="-457200">
              <a:buAutoNum type="alphaUcParenR"/>
            </a:pPr>
            <a:r>
              <a:rPr lang="es-CL" sz="2000" dirty="0"/>
              <a:t>José Victorino </a:t>
            </a:r>
            <a:r>
              <a:rPr lang="es-CL" sz="2000" dirty="0" err="1"/>
              <a:t>Lastarria</a:t>
            </a:r>
            <a:r>
              <a:rPr lang="es-CL" sz="2000" dirty="0"/>
              <a:t>.</a:t>
            </a:r>
          </a:p>
          <a:p>
            <a:pPr marL="457200" indent="-457200">
              <a:buAutoNum type="alphaUcParenR"/>
            </a:pPr>
            <a:r>
              <a:rPr lang="es-CL" sz="2000" dirty="0"/>
              <a:t>Benjamín Vicuña Mackenna</a:t>
            </a:r>
          </a:p>
          <a:p>
            <a:pPr marL="457200" indent="-457200">
              <a:buAutoNum type="alphaUcParenR"/>
            </a:pPr>
            <a:r>
              <a:rPr lang="es-CL" sz="2000" dirty="0"/>
              <a:t>Manuel Baquedano</a:t>
            </a:r>
          </a:p>
          <a:p>
            <a:pPr marL="457200" indent="-457200">
              <a:buAutoNum type="alphaUcParenR"/>
            </a:pPr>
            <a:r>
              <a:rPr lang="es-CL" sz="2000" dirty="0"/>
              <a:t>José Manuel Balmaceda</a:t>
            </a:r>
          </a:p>
          <a:p>
            <a:pPr marL="457200" indent="-457200">
              <a:buAutoNum type="alphaUcParenR"/>
            </a:pPr>
            <a:r>
              <a:rPr lang="es-CL" sz="2000" dirty="0"/>
              <a:t>Andrés Bello.</a:t>
            </a:r>
          </a:p>
        </p:txBody>
      </p:sp>
      <p:pic>
        <p:nvPicPr>
          <p:cNvPr id="4098" name="Picture 2" descr="Imágenes de emojis, emoticones para imprimir y divertirse | Información  imá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89040"/>
            <a:ext cx="2081808" cy="20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4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3186680"/>
          </a:xfrm>
        </p:spPr>
        <p:txBody>
          <a:bodyPr>
            <a:normAutofit lnSpcReduction="10000"/>
          </a:bodyPr>
          <a:lstStyle/>
          <a:p>
            <a:pPr marL="0" indent="0">
              <a:buNone/>
            </a:pPr>
            <a:r>
              <a:rPr lang="es-CL" b="1" dirty="0"/>
              <a:t>  </a:t>
            </a:r>
            <a:endParaRPr lang="es-MX" sz="2000" dirty="0"/>
          </a:p>
          <a:p>
            <a:pPr marL="0" indent="0">
              <a:buNone/>
            </a:pPr>
            <a:r>
              <a:rPr lang="es-MX" sz="2000" b="1" dirty="0"/>
              <a:t>    </a:t>
            </a:r>
            <a:r>
              <a:rPr lang="es-MX" b="1" dirty="0">
                <a:solidFill>
                  <a:srgbClr val="C00000"/>
                </a:solidFill>
              </a:rPr>
              <a:t>Objetivo de clase: </a:t>
            </a:r>
          </a:p>
          <a:p>
            <a:r>
              <a:rPr lang="es-MX" sz="2000" dirty="0"/>
              <a:t>Reconocer e investigar algunos hechos destacados de la Historia de Chile en el siglo XIX.</a:t>
            </a:r>
          </a:p>
          <a:p>
            <a:r>
              <a:rPr lang="es-MX" sz="2000" dirty="0"/>
              <a:t>Confeccionar una línea de tiempo de la historia de Chile en el siglo XIX.</a:t>
            </a:r>
          </a:p>
          <a:p>
            <a:endParaRPr lang="es-MX" sz="2000" dirty="0"/>
          </a:p>
          <a:p>
            <a:r>
              <a:rPr lang="es-MX" sz="2000" b="1" dirty="0"/>
              <a:t>Habilidades</a:t>
            </a:r>
            <a:r>
              <a:rPr lang="es-MX" sz="2000" dirty="0"/>
              <a:t>: Ubicación </a:t>
            </a:r>
            <a:r>
              <a:rPr lang="es-MX" sz="2000" dirty="0" err="1"/>
              <a:t>témporo</a:t>
            </a:r>
            <a:r>
              <a:rPr lang="es-MX" sz="2000" dirty="0"/>
              <a:t>-espacial, comprensión lectora.</a:t>
            </a:r>
          </a:p>
        </p:txBody>
      </p:sp>
      <p:pic>
        <p:nvPicPr>
          <p:cNvPr id="2050" name="Picture 2" descr="HISTORIA CARTOGRÁFICA RESUMIDA DE LOS LÍMITES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590" y="3356992"/>
            <a:ext cx="325658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storia de Chile, siglo X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59"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TNA VIVA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8929"/>
            <a:ext cx="835292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7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628800"/>
            <a:ext cx="7776864" cy="4093428"/>
          </a:xfrm>
          <a:prstGeom prst="rect">
            <a:avLst/>
          </a:prstGeom>
          <a:noFill/>
        </p:spPr>
        <p:txBody>
          <a:bodyPr wrap="square" rtlCol="0">
            <a:spAutoFit/>
          </a:bodyPr>
          <a:lstStyle/>
          <a:p>
            <a:r>
              <a:rPr lang="es-CL" sz="2000" dirty="0"/>
              <a:t>Este período recibe ese nombre porque durante  su desarrollo, Chile se gobernó con distintos Ensayos constitucionales (1823, 1826, 1828) buscando una forma de gobierno adecuada para nuestro país. Fue un período de inestabilidad política y terminó con una Revolución en la cual ganan los Conservadores.</a:t>
            </a:r>
          </a:p>
          <a:p>
            <a:endParaRPr lang="es-CL" sz="2000" dirty="0"/>
          </a:p>
          <a:p>
            <a:r>
              <a:rPr lang="es-CL" sz="2000" b="1" dirty="0">
                <a:solidFill>
                  <a:srgbClr val="C00000"/>
                </a:solidFill>
              </a:rPr>
              <a:t>Principales hechos:</a:t>
            </a:r>
          </a:p>
          <a:p>
            <a:endParaRPr lang="es-CL" sz="2000" dirty="0"/>
          </a:p>
          <a:p>
            <a:pPr marL="285750" indent="-285750">
              <a:buFont typeface="Wingdings" pitchFamily="2" charset="2"/>
              <a:buChar char="q"/>
            </a:pPr>
            <a:r>
              <a:rPr lang="es-CL" sz="2000" dirty="0"/>
              <a:t>Constitución Moralista de 1823</a:t>
            </a:r>
          </a:p>
          <a:p>
            <a:pPr marL="285750" indent="-285750">
              <a:buFont typeface="Wingdings" pitchFamily="2" charset="2"/>
              <a:buChar char="q"/>
            </a:pPr>
            <a:r>
              <a:rPr lang="es-CL" sz="2000" dirty="0"/>
              <a:t>Abolición de la esclavitud (23 junio 1823</a:t>
            </a:r>
          </a:p>
          <a:p>
            <a:pPr marL="285750" indent="-285750">
              <a:buFont typeface="Wingdings" pitchFamily="2" charset="2"/>
              <a:buChar char="q"/>
            </a:pPr>
            <a:r>
              <a:rPr lang="es-CL" sz="2000" dirty="0"/>
              <a:t>Conquista de Chiloé (1826)</a:t>
            </a:r>
          </a:p>
          <a:p>
            <a:pPr marL="285750" indent="-285750">
              <a:buFont typeface="Wingdings" pitchFamily="2" charset="2"/>
              <a:buChar char="q"/>
            </a:pPr>
            <a:r>
              <a:rPr lang="es-CL" sz="2000" dirty="0"/>
              <a:t>Revolución de 1829.</a:t>
            </a:r>
          </a:p>
        </p:txBody>
      </p:sp>
      <p:sp>
        <p:nvSpPr>
          <p:cNvPr id="5" name="4 Rectángulo"/>
          <p:cNvSpPr/>
          <p:nvPr/>
        </p:nvSpPr>
        <p:spPr>
          <a:xfrm>
            <a:off x="1115616" y="692696"/>
            <a:ext cx="6840760"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a:solidFill>
                  <a:schemeClr val="tx1"/>
                </a:solidFill>
              </a:rPr>
              <a:t>Período de Ensayos Constitucionales (1823-1831</a:t>
            </a:r>
            <a:r>
              <a:rPr lang="es-CL" b="1" dirty="0">
                <a:solidFill>
                  <a:schemeClr val="tx1"/>
                </a:solidFill>
              </a:rPr>
              <a:t>)</a:t>
            </a:r>
          </a:p>
        </p:txBody>
      </p:sp>
    </p:spTree>
    <p:extLst>
      <p:ext uri="{BB962C8B-B14F-4D97-AF65-F5344CB8AC3E}">
        <p14:creationId xmlns:p14="http://schemas.microsoft.com/office/powerpoint/2010/main" val="346686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storia Por Días on Twitter: &quot;01/05/1834: en el Imperio británic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96105"/>
            <a:ext cx="4163385" cy="40324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uerra civil 1829 batalla de lir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47" y="1923303"/>
            <a:ext cx="4237825" cy="390525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619672" y="764704"/>
            <a:ext cx="5832648"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tx1"/>
                </a:solidFill>
              </a:rPr>
              <a:t>Hechos destacados  del período</a:t>
            </a:r>
          </a:p>
        </p:txBody>
      </p:sp>
    </p:spTree>
    <p:extLst>
      <p:ext uri="{BB962C8B-B14F-4D97-AF65-F5344CB8AC3E}">
        <p14:creationId xmlns:p14="http://schemas.microsoft.com/office/powerpoint/2010/main" val="417275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TNA VIVAR\Desktop\Captur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196752"/>
            <a:ext cx="8136904" cy="4985980"/>
          </a:xfrm>
          <a:prstGeom prst="rect">
            <a:avLst/>
          </a:prstGeom>
          <a:noFill/>
        </p:spPr>
        <p:txBody>
          <a:bodyPr wrap="square" rtlCol="0">
            <a:spAutoFit/>
          </a:bodyPr>
          <a:lstStyle/>
          <a:p>
            <a:pPr marL="285750" indent="-285750">
              <a:buFont typeface="Wingdings" pitchFamily="2" charset="2"/>
              <a:buChar char="q"/>
            </a:pPr>
            <a:endParaRPr lang="es-CL" dirty="0"/>
          </a:p>
          <a:p>
            <a:pPr marL="285750" indent="-285750" algn="just">
              <a:buFont typeface="Wingdings" pitchFamily="2" charset="2"/>
              <a:buChar char="q"/>
            </a:pPr>
            <a:r>
              <a:rPr lang="es-MX" sz="2000" dirty="0"/>
              <a:t>Entre 1831 y 1861, tuvo lugar el periodo de la República Conservadora. Estuvo marcado por la puesta en vigor de la </a:t>
            </a:r>
            <a:r>
              <a:rPr lang="es-MX" sz="2000" b="1" dirty="0"/>
              <a:t>Constitución de 1833</a:t>
            </a:r>
            <a:r>
              <a:rPr lang="es-MX" sz="2000" dirty="0"/>
              <a:t>,  establecida con las ideas de don  </a:t>
            </a:r>
            <a:r>
              <a:rPr lang="es-MX" sz="2000" b="1" dirty="0"/>
              <a:t>Diego Portales</a:t>
            </a:r>
            <a:r>
              <a:rPr lang="es-MX" sz="2000" dirty="0"/>
              <a:t>, con un gobierno fuerte y centralizador. A pesar de algunos intentos de subversión, se mantuvo la estabilidad institucional y el país conoció la prosperidad económica (primeros tren y barco a vapor, minería de Plata, carbón y cobre, etc.) </a:t>
            </a:r>
            <a:r>
              <a:rPr lang="es-MX" sz="2000" b="1" dirty="0"/>
              <a:t>Gobiernos decenales.</a:t>
            </a:r>
            <a:r>
              <a:rPr lang="es-MX" sz="2000" dirty="0"/>
              <a:t> ( tres gobiernos de 10 años cada uno)</a:t>
            </a:r>
            <a:endParaRPr lang="es-CL" sz="2000" dirty="0"/>
          </a:p>
          <a:p>
            <a:pPr marL="285750" indent="-285750">
              <a:buFont typeface="Wingdings" pitchFamily="2" charset="2"/>
              <a:buChar char="q"/>
            </a:pPr>
            <a:r>
              <a:rPr lang="es-CL" sz="2000" b="1" dirty="0">
                <a:solidFill>
                  <a:srgbClr val="C00000"/>
                </a:solidFill>
              </a:rPr>
              <a:t>Principales hechos</a:t>
            </a:r>
            <a:r>
              <a:rPr lang="es-CL" sz="2000" b="1" dirty="0"/>
              <a:t>:</a:t>
            </a:r>
          </a:p>
          <a:p>
            <a:pPr marL="285750" indent="-285750">
              <a:buFont typeface="Wingdings" pitchFamily="2" charset="2"/>
              <a:buChar char="q"/>
            </a:pPr>
            <a:r>
              <a:rPr lang="es-CL" sz="2000" dirty="0"/>
              <a:t>Constitución de 1833</a:t>
            </a:r>
          </a:p>
          <a:p>
            <a:pPr marL="285750" indent="-285750">
              <a:buFont typeface="Wingdings" pitchFamily="2" charset="2"/>
              <a:buChar char="q"/>
            </a:pPr>
            <a:r>
              <a:rPr lang="es-CL" sz="2000" dirty="0"/>
              <a:t>El asesinato de Diego Portales (1837)</a:t>
            </a:r>
          </a:p>
          <a:p>
            <a:pPr marL="285750" indent="-285750">
              <a:buFont typeface="Wingdings" pitchFamily="2" charset="2"/>
              <a:buChar char="q"/>
            </a:pPr>
            <a:r>
              <a:rPr lang="es-CL" sz="2000" dirty="0"/>
              <a:t>Guerra contra la Confederación Perú-boliviana(1836-1839</a:t>
            </a:r>
          </a:p>
          <a:p>
            <a:pPr marL="285750" indent="-285750">
              <a:buFont typeface="Wingdings" pitchFamily="2" charset="2"/>
              <a:buChar char="q"/>
            </a:pPr>
            <a:r>
              <a:rPr lang="es-CL" sz="2000" dirty="0"/>
              <a:t>Creación de la Universidad de Chile (1842)</a:t>
            </a:r>
          </a:p>
          <a:p>
            <a:pPr marL="285750" indent="-285750">
              <a:buFont typeface="Wingdings" pitchFamily="2" charset="2"/>
              <a:buChar char="q"/>
            </a:pPr>
            <a:r>
              <a:rPr lang="es-CL" sz="2000" dirty="0"/>
              <a:t>Toma de posesión del Estrecho de Magallanes (1843)</a:t>
            </a:r>
          </a:p>
        </p:txBody>
      </p:sp>
      <p:sp>
        <p:nvSpPr>
          <p:cNvPr id="5" name="4 Rectángulo"/>
          <p:cNvSpPr/>
          <p:nvPr/>
        </p:nvSpPr>
        <p:spPr>
          <a:xfrm>
            <a:off x="1058888" y="412660"/>
            <a:ext cx="6840760"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a:solidFill>
                  <a:schemeClr val="tx1"/>
                </a:solidFill>
              </a:rPr>
              <a:t>          </a:t>
            </a:r>
            <a:r>
              <a:rPr lang="es-CL" sz="2000" b="1" dirty="0">
                <a:solidFill>
                  <a:schemeClr val="tx1"/>
                </a:solidFill>
              </a:rPr>
              <a:t>República Conservadora (1831- 1861)</a:t>
            </a:r>
          </a:p>
        </p:txBody>
      </p:sp>
    </p:spTree>
    <p:extLst>
      <p:ext uri="{BB962C8B-B14F-4D97-AF65-F5344CB8AC3E}">
        <p14:creationId xmlns:p14="http://schemas.microsoft.com/office/powerpoint/2010/main" val="404038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pública autoritaria o República conserva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20" y="404664"/>
            <a:ext cx="3313096" cy="33123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niversidad de Chile, 174 años Construyendo Educación Superi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793" y="404665"/>
            <a:ext cx="4213655" cy="316206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istoria del ferrocarril en Chile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17031"/>
            <a:ext cx="3600400" cy="273630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ina chañarcil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794" y="3717031"/>
            <a:ext cx="4213654" cy="287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67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240</TotalTime>
  <Words>552</Words>
  <Application>Microsoft Office PowerPoint</Application>
  <PresentationFormat>Presentación en pantalla (4:3)</PresentationFormat>
  <Paragraphs>73</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Verdana</vt:lpstr>
      <vt:lpstr>Wingdings</vt:lpstr>
      <vt:lpstr>Wingdings 2</vt: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ETNA VIVAR</dc:creator>
  <cp:lastModifiedBy>etna vivar</cp:lastModifiedBy>
  <cp:revision>21</cp:revision>
  <dcterms:created xsi:type="dcterms:W3CDTF">2020-06-15T05:21:27Z</dcterms:created>
  <dcterms:modified xsi:type="dcterms:W3CDTF">2021-10-18T01:34:39Z</dcterms:modified>
</cp:coreProperties>
</file>