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73" d="100"/>
          <a:sy n="73"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27-04-2022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221908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27-04-2022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07613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27-04-2022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196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27-04-2022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418414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27-04-2022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5605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27-04-2022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2546159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27-04-2022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857880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27-04-2022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81280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27-04-2022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422432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27-04-2022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58311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C9F337A-AB38-4D1B-97D7-97F7CDBBD54B}" type="datetimeFigureOut">
              <a:rPr lang="es-CL" smtClean="0"/>
              <a:t>27-04-2022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06522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C9F337A-AB38-4D1B-97D7-97F7CDBBD54B}" type="datetimeFigureOut">
              <a:rPr lang="es-CL" smtClean="0"/>
              <a:t>27-04-2022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256704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9F337A-AB38-4D1B-97D7-97F7CDBBD54B}" type="datetimeFigureOut">
              <a:rPr lang="es-CL" smtClean="0"/>
              <a:t>27-04-2022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243100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F337A-AB38-4D1B-97D7-97F7CDBBD54B}" type="datetimeFigureOut">
              <a:rPr lang="es-CL" smtClean="0"/>
              <a:t>27-04-2022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73493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9F337A-AB38-4D1B-97D7-97F7CDBBD54B}" type="datetimeFigureOut">
              <a:rPr lang="es-CL" smtClean="0"/>
              <a:t>27-04-2022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319670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a:p>
        </p:txBody>
      </p:sp>
      <p:sp>
        <p:nvSpPr>
          <p:cNvPr id="5" name="Date Placeholder 4"/>
          <p:cNvSpPr>
            <a:spLocks noGrp="1"/>
          </p:cNvSpPr>
          <p:nvPr>
            <p:ph type="dt" sz="half" idx="10"/>
          </p:nvPr>
        </p:nvSpPr>
        <p:spPr/>
        <p:txBody>
          <a:bodyPr/>
          <a:lstStyle/>
          <a:p>
            <a:fld id="{8C9F337A-AB38-4D1B-97D7-97F7CDBBD54B}" type="datetimeFigureOut">
              <a:rPr lang="es-CL" smtClean="0"/>
              <a:t>27-04-2022</a:t>
            </a:fld>
            <a:endParaRPr lang="es-CL"/>
          </a:p>
        </p:txBody>
      </p:sp>
    </p:spTree>
    <p:extLst>
      <p:ext uri="{BB962C8B-B14F-4D97-AF65-F5344CB8AC3E}">
        <p14:creationId xmlns:p14="http://schemas.microsoft.com/office/powerpoint/2010/main" val="131599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9F337A-AB38-4D1B-97D7-97F7CDBBD54B}" type="datetimeFigureOut">
              <a:rPr lang="es-CL" smtClean="0"/>
              <a:t>27-04-2022</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FAD05E-DE5B-4A5D-81D6-6510F1156022}" type="slidenum">
              <a:rPr lang="es-CL" smtClean="0"/>
              <a:t>‹Nº›</a:t>
            </a:fld>
            <a:endParaRPr lang="es-CL"/>
          </a:p>
        </p:txBody>
      </p:sp>
    </p:spTree>
    <p:extLst>
      <p:ext uri="{BB962C8B-B14F-4D97-AF65-F5344CB8AC3E}">
        <p14:creationId xmlns:p14="http://schemas.microsoft.com/office/powerpoint/2010/main" val="4295303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D6C38D1-DFEC-489F-BE43-124EA2D70FA0}"/>
              </a:ext>
            </a:extLst>
          </p:cNvPr>
          <p:cNvSpPr/>
          <p:nvPr/>
        </p:nvSpPr>
        <p:spPr>
          <a:xfrm>
            <a:off x="1331843" y="1604200"/>
            <a:ext cx="9528313" cy="1210331"/>
          </a:xfrm>
          <a:prstGeom prst="rect">
            <a:avLst/>
          </a:prstGeom>
        </p:spPr>
        <p:txBody>
          <a:bodyPr wrap="square">
            <a:spAutoFit/>
          </a:bodyPr>
          <a:lstStyle/>
          <a:p>
            <a:pPr>
              <a:lnSpc>
                <a:spcPct val="115000"/>
              </a:lnSpc>
              <a:spcAft>
                <a:spcPts val="600"/>
              </a:spcAft>
            </a:pPr>
            <a:r>
              <a:rPr lang="es-ES" sz="2000" b="1" i="1" dirty="0">
                <a:latin typeface="Constantia" panose="02030602050306030303" pitchFamily="18" charset="0"/>
                <a:ea typeface="Calibri" panose="020F0502020204030204" pitchFamily="34" charset="0"/>
                <a:cs typeface="Times New Roman" panose="02020603050405020304" pitchFamily="18" charset="0"/>
              </a:rPr>
              <a:t>Objetivo:</a:t>
            </a:r>
            <a:r>
              <a:rPr lang="es-ES" sz="2000" i="1" dirty="0">
                <a:latin typeface="Constantia" panose="02030602050306030303" pitchFamily="18" charset="0"/>
                <a:ea typeface="Calibri" panose="020F0502020204030204" pitchFamily="34" charset="0"/>
                <a:cs typeface="Times New Roman" panose="02020603050405020304" pitchFamily="18" charset="0"/>
              </a:rPr>
              <a:t> </a:t>
            </a:r>
          </a:p>
          <a:p>
            <a:pPr>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Investigar experimentalmente la formación del suelo, sus propiedades y la importancia de protegerlo de la contaminación.</a:t>
            </a:r>
            <a:endParaRPr lang="es-CL" sz="1600" i="1" dirty="0">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6420A651-6F22-4208-81E3-CB044312F107}"/>
              </a:ext>
            </a:extLst>
          </p:cNvPr>
          <p:cNvSpPr/>
          <p:nvPr/>
        </p:nvSpPr>
        <p:spPr>
          <a:xfrm>
            <a:off x="0" y="509839"/>
            <a:ext cx="12192000" cy="891911"/>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ctr">
              <a:lnSpc>
                <a:spcPct val="115000"/>
              </a:lnSpc>
              <a:spcAft>
                <a:spcPts val="600"/>
              </a:spcAft>
            </a:pPr>
            <a:r>
              <a:rPr lang="es-ES" sz="48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Los Suelos: propiedades y características</a:t>
            </a:r>
          </a:p>
        </p:txBody>
      </p:sp>
      <p:pic>
        <p:nvPicPr>
          <p:cNvPr id="1026" name="Picture 2" descr="Por una agricultura sostenible para garantizar la conservación de ...">
            <a:extLst>
              <a:ext uri="{FF2B5EF4-FFF2-40B4-BE49-F238E27FC236}">
                <a16:creationId xmlns:a16="http://schemas.microsoft.com/office/drawing/2014/main" id="{E7E48491-FB96-4C96-9F4F-A53776085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299" y="3130177"/>
            <a:ext cx="8276492" cy="321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66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ales son las CARACTERÍSTICAS DE LOS SUELOS">
            <a:extLst>
              <a:ext uri="{FF2B5EF4-FFF2-40B4-BE49-F238E27FC236}">
                <a16:creationId xmlns:a16="http://schemas.microsoft.com/office/drawing/2014/main" id="{F7807473-5084-46FB-94C5-F52A960F8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47" r="-1" b="-1"/>
          <a:stretch/>
        </p:blipFill>
        <p:spPr bwMode="auto">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Tres características básicas de un buen suelo">
            <a:extLst>
              <a:ext uri="{FF2B5EF4-FFF2-40B4-BE49-F238E27FC236}">
                <a16:creationId xmlns:a16="http://schemas.microsoft.com/office/drawing/2014/main" id="{6ACA437A-2D4B-4B5C-85C9-EFF46038AE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39" r="10338"/>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36CB27DD-D98C-4A82-9A5E-4228278257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Isosceles Triangle 30">
            <a:extLst>
              <a:ext uri="{FF2B5EF4-FFF2-40B4-BE49-F238E27FC236}">
                <a16:creationId xmlns:a16="http://schemas.microsoft.com/office/drawing/2014/main" id="{A912E26A-2737-4A42-92C0-4ED8933C8A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a:extLst>
              <a:ext uri="{FF2B5EF4-FFF2-40B4-BE49-F238E27FC236}">
                <a16:creationId xmlns:a16="http://schemas.microsoft.com/office/drawing/2014/main" id="{A43986C3-659C-47AE-A4BF-5DDFD8649A90}"/>
              </a:ext>
            </a:extLst>
          </p:cNvPr>
          <p:cNvSpPr/>
          <p:nvPr/>
        </p:nvSpPr>
        <p:spPr>
          <a:xfrm>
            <a:off x="3280229" y="1075897"/>
            <a:ext cx="6197600" cy="891911"/>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ctr">
              <a:lnSpc>
                <a:spcPct val="115000"/>
              </a:lnSpc>
              <a:spcAft>
                <a:spcPts val="600"/>
              </a:spcAft>
            </a:pPr>
            <a:r>
              <a:rPr lang="es-ES" sz="4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¿Qué es el suelo?</a:t>
            </a:r>
          </a:p>
        </p:txBody>
      </p:sp>
      <p:sp>
        <p:nvSpPr>
          <p:cNvPr id="11" name="Rectángulo 10">
            <a:extLst>
              <a:ext uri="{FF2B5EF4-FFF2-40B4-BE49-F238E27FC236}">
                <a16:creationId xmlns:a16="http://schemas.microsoft.com/office/drawing/2014/main" id="{74A4625B-B839-4BB7-9C4C-15C1B4BE2036}"/>
              </a:ext>
            </a:extLst>
          </p:cNvPr>
          <p:cNvSpPr/>
          <p:nvPr/>
        </p:nvSpPr>
        <p:spPr>
          <a:xfrm>
            <a:off x="4021085" y="2596268"/>
            <a:ext cx="6748515" cy="2549159"/>
          </a:xfrm>
          <a:prstGeom prst="rect">
            <a:avLst/>
          </a:prstGeom>
        </p:spPr>
        <p:txBody>
          <a:bodyPr wrap="square">
            <a:spAutoFit/>
          </a:bodyPr>
          <a:lstStyle/>
          <a:p>
            <a:pPr>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El suelo es la porción más superficial de la corteza terrestre, constituida en su mayoría por residuos de roca provenientes de procesos de desintegración y otras alteraciones físicas y químicas, así como de materia orgánica fruto de la actividad biológica que se desarrolla en la superficie. El suelo es considerado biológicamente activo, es decir, puede sustentar una cubierta vegetal.</a:t>
            </a:r>
          </a:p>
        </p:txBody>
      </p:sp>
    </p:spTree>
    <p:extLst>
      <p:ext uri="{BB962C8B-B14F-4D97-AF65-F5344CB8AC3E}">
        <p14:creationId xmlns:p14="http://schemas.microsoft.com/office/powerpoint/2010/main" val="312343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5F65F9-CF6F-4B14-BE74-21D786F2345E}"/>
              </a:ext>
            </a:extLst>
          </p:cNvPr>
          <p:cNvSpPr/>
          <p:nvPr/>
        </p:nvSpPr>
        <p:spPr>
          <a:xfrm>
            <a:off x="338246" y="40338"/>
            <a:ext cx="8487701" cy="891911"/>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Composición del suelo:</a:t>
            </a:r>
          </a:p>
        </p:txBody>
      </p:sp>
      <p:pic>
        <p:nvPicPr>
          <p:cNvPr id="5" name="Imagen 4">
            <a:extLst>
              <a:ext uri="{FF2B5EF4-FFF2-40B4-BE49-F238E27FC236}">
                <a16:creationId xmlns:a16="http://schemas.microsoft.com/office/drawing/2014/main" id="{9DA95E8D-9242-4110-AD1B-DF6F9EF5C976}"/>
              </a:ext>
            </a:extLst>
          </p:cNvPr>
          <p:cNvPicPr>
            <a:picLocks noChangeAspect="1"/>
          </p:cNvPicPr>
          <p:nvPr/>
        </p:nvPicPr>
        <p:blipFill rotWithShape="1">
          <a:blip r:embed="rId2"/>
          <a:srcRect l="51277" t="29275" r="10318" b="23677"/>
          <a:stretch/>
        </p:blipFill>
        <p:spPr>
          <a:xfrm>
            <a:off x="6202017" y="1169210"/>
            <a:ext cx="4598504" cy="3167270"/>
          </a:xfrm>
          <a:prstGeom prst="rect">
            <a:avLst/>
          </a:prstGeom>
        </p:spPr>
      </p:pic>
      <p:sp>
        <p:nvSpPr>
          <p:cNvPr id="6" name="Rectángulo 5">
            <a:extLst>
              <a:ext uri="{FF2B5EF4-FFF2-40B4-BE49-F238E27FC236}">
                <a16:creationId xmlns:a16="http://schemas.microsoft.com/office/drawing/2014/main" id="{C782F135-27DF-4F76-97A6-A34E2C4ADF8E}"/>
              </a:ext>
            </a:extLst>
          </p:cNvPr>
          <p:cNvSpPr/>
          <p:nvPr/>
        </p:nvSpPr>
        <p:spPr>
          <a:xfrm>
            <a:off x="338248" y="1236058"/>
            <a:ext cx="4326518" cy="2061846"/>
          </a:xfrm>
          <a:prstGeom prst="rect">
            <a:avLst/>
          </a:prstGeom>
          <a:ln w="19050">
            <a:solidFill>
              <a:schemeClr val="accent5">
                <a:lumMod val="50000"/>
              </a:schemeClr>
            </a:solidFill>
          </a:ln>
        </p:spPr>
        <p:txBody>
          <a:bodyPr wrap="square">
            <a:spAutoFit/>
          </a:bodyPr>
          <a:lstStyle/>
          <a:p>
            <a:pPr algn="just">
              <a:lnSpc>
                <a:spcPct val="115000"/>
              </a:lnSpc>
              <a:spcAft>
                <a:spcPts val="600"/>
              </a:spcAft>
            </a:pPr>
            <a:r>
              <a:rPr lang="es-ES" b="1" i="1" dirty="0">
                <a:latin typeface="Constantia" panose="02030602050306030303" pitchFamily="18" charset="0"/>
                <a:ea typeface="Calibri" panose="020F0502020204030204" pitchFamily="34" charset="0"/>
                <a:cs typeface="Times New Roman" panose="02020603050405020304" pitchFamily="18" charset="0"/>
              </a:rPr>
              <a:t>Materia Orgánica:</a:t>
            </a:r>
          </a:p>
          <a:p>
            <a:pPr algn="just">
              <a:lnSpc>
                <a:spcPct val="115000"/>
              </a:lnSpc>
              <a:spcAft>
                <a:spcPts val="600"/>
              </a:spcAft>
            </a:pPr>
            <a:r>
              <a:rPr lang="es-ES" i="1" dirty="0">
                <a:latin typeface="Constantia" panose="02030602050306030303" pitchFamily="18" charset="0"/>
                <a:ea typeface="Calibri" panose="020F0502020204030204" pitchFamily="34" charset="0"/>
                <a:cs typeface="Times New Roman" panose="02020603050405020304" pitchFamily="18" charset="0"/>
              </a:rPr>
              <a:t>Está conformada por una serie de organismos, como bacterias, hongos, pequeños animales, entre otros. A ellos se suman restos orgánicos sin descomponer y materia orgánica descompuesta (humus).</a:t>
            </a:r>
          </a:p>
        </p:txBody>
      </p:sp>
      <p:sp>
        <p:nvSpPr>
          <p:cNvPr id="7" name="Rectángulo 6">
            <a:extLst>
              <a:ext uri="{FF2B5EF4-FFF2-40B4-BE49-F238E27FC236}">
                <a16:creationId xmlns:a16="http://schemas.microsoft.com/office/drawing/2014/main" id="{68BE7D5B-67F1-4264-99F8-13811861FC91}"/>
              </a:ext>
            </a:extLst>
          </p:cNvPr>
          <p:cNvSpPr/>
          <p:nvPr/>
        </p:nvSpPr>
        <p:spPr>
          <a:xfrm>
            <a:off x="338246" y="4022032"/>
            <a:ext cx="4472293" cy="2061846"/>
          </a:xfrm>
          <a:prstGeom prst="rect">
            <a:avLst/>
          </a:prstGeom>
          <a:ln w="19050">
            <a:solidFill>
              <a:schemeClr val="accent5">
                <a:lumMod val="50000"/>
              </a:schemeClr>
            </a:solidFill>
          </a:ln>
        </p:spPr>
        <p:txBody>
          <a:bodyPr wrap="square">
            <a:spAutoFit/>
          </a:bodyPr>
          <a:lstStyle/>
          <a:p>
            <a:pPr algn="just">
              <a:lnSpc>
                <a:spcPct val="115000"/>
              </a:lnSpc>
              <a:spcAft>
                <a:spcPts val="600"/>
              </a:spcAft>
            </a:pPr>
            <a:r>
              <a:rPr lang="es-ES" b="1" i="1" dirty="0">
                <a:latin typeface="Constantia" panose="02030602050306030303" pitchFamily="18" charset="0"/>
                <a:ea typeface="Calibri" panose="020F0502020204030204" pitchFamily="34" charset="0"/>
                <a:cs typeface="Times New Roman" panose="02020603050405020304" pitchFamily="18" charset="0"/>
              </a:rPr>
              <a:t>Aire y agua:</a:t>
            </a:r>
          </a:p>
          <a:p>
            <a:pPr algn="just">
              <a:lnSpc>
                <a:spcPct val="115000"/>
              </a:lnSpc>
              <a:spcAft>
                <a:spcPts val="600"/>
              </a:spcAft>
            </a:pPr>
            <a:r>
              <a:rPr lang="es-ES" i="1" dirty="0">
                <a:latin typeface="Constantia" panose="02030602050306030303" pitchFamily="18" charset="0"/>
                <a:ea typeface="Calibri" panose="020F0502020204030204" pitchFamily="34" charset="0"/>
                <a:cs typeface="Times New Roman" panose="02020603050405020304" pitchFamily="18" charset="0"/>
              </a:rPr>
              <a:t>El aire se sitúa entre los espacios dejados por los materiales sólidos; el agua, que se puede encontrar en cantidades variables, se ubica entre las pequeñas cavidades dejadas por los materiales de diferente tamaño.</a:t>
            </a:r>
          </a:p>
        </p:txBody>
      </p:sp>
      <p:sp>
        <p:nvSpPr>
          <p:cNvPr id="9" name="Rectángulo 8">
            <a:extLst>
              <a:ext uri="{FF2B5EF4-FFF2-40B4-BE49-F238E27FC236}">
                <a16:creationId xmlns:a16="http://schemas.microsoft.com/office/drawing/2014/main" id="{09ADCECB-BFBF-459F-8521-4F4F4978E043}"/>
              </a:ext>
            </a:extLst>
          </p:cNvPr>
          <p:cNvSpPr/>
          <p:nvPr/>
        </p:nvSpPr>
        <p:spPr>
          <a:xfrm>
            <a:off x="5675241" y="4787054"/>
            <a:ext cx="5575855" cy="1743298"/>
          </a:xfrm>
          <a:prstGeom prst="rect">
            <a:avLst/>
          </a:prstGeom>
          <a:ln w="19050">
            <a:solidFill>
              <a:schemeClr val="accent5">
                <a:lumMod val="50000"/>
              </a:schemeClr>
            </a:solidFill>
          </a:ln>
        </p:spPr>
        <p:txBody>
          <a:bodyPr wrap="square">
            <a:spAutoFit/>
          </a:bodyPr>
          <a:lstStyle/>
          <a:p>
            <a:pPr algn="just">
              <a:lnSpc>
                <a:spcPct val="115000"/>
              </a:lnSpc>
              <a:spcAft>
                <a:spcPts val="600"/>
              </a:spcAft>
            </a:pPr>
            <a:r>
              <a:rPr lang="es-ES" b="1" i="1" dirty="0">
                <a:latin typeface="Constantia" panose="02030602050306030303" pitchFamily="18" charset="0"/>
                <a:ea typeface="Calibri" panose="020F0502020204030204" pitchFamily="34" charset="0"/>
                <a:cs typeface="Times New Roman" panose="02020603050405020304" pitchFamily="18" charset="0"/>
              </a:rPr>
              <a:t>Fragmentos de rocas y minerales:</a:t>
            </a:r>
          </a:p>
          <a:p>
            <a:pPr algn="just">
              <a:lnSpc>
                <a:spcPct val="115000"/>
              </a:lnSpc>
              <a:spcAft>
                <a:spcPts val="600"/>
              </a:spcAft>
            </a:pPr>
            <a:r>
              <a:rPr lang="es-ES" i="1" dirty="0">
                <a:latin typeface="Constantia" panose="02030602050306030303" pitchFamily="18" charset="0"/>
                <a:ea typeface="Calibri" panose="020F0502020204030204" pitchFamily="34" charset="0"/>
                <a:cs typeface="Times New Roman" panose="02020603050405020304" pitchFamily="18" charset="0"/>
              </a:rPr>
              <a:t>Son el resultado del proceso de desgaste causado por agentes como el agua, el aire o los seres vivos. Los fragmentos más gruesos son denominados gravas; los de tamaño medio, arenas, y los de tamaño fino, arcillas.</a:t>
            </a:r>
          </a:p>
        </p:txBody>
      </p:sp>
      <p:cxnSp>
        <p:nvCxnSpPr>
          <p:cNvPr id="11" name="Conector recto de flecha 10">
            <a:extLst>
              <a:ext uri="{FF2B5EF4-FFF2-40B4-BE49-F238E27FC236}">
                <a16:creationId xmlns:a16="http://schemas.microsoft.com/office/drawing/2014/main" id="{E82FCEAD-72E4-40F5-AEA1-443FF9387AA4}"/>
              </a:ext>
            </a:extLst>
          </p:cNvPr>
          <p:cNvCxnSpPr>
            <a:stCxn id="6" idx="3"/>
          </p:cNvCxnSpPr>
          <p:nvPr/>
        </p:nvCxnSpPr>
        <p:spPr>
          <a:xfrm>
            <a:off x="4664766" y="2266981"/>
            <a:ext cx="1908312" cy="5954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AFFE1040-93F5-433B-9A81-1C18A8D316B3}"/>
              </a:ext>
            </a:extLst>
          </p:cNvPr>
          <p:cNvCxnSpPr>
            <a:stCxn id="7" idx="3"/>
          </p:cNvCxnSpPr>
          <p:nvPr/>
        </p:nvCxnSpPr>
        <p:spPr>
          <a:xfrm flipV="1">
            <a:off x="4810539" y="3800058"/>
            <a:ext cx="2716697" cy="12528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EE7E0191-847F-4536-86B6-507BB82D3867}"/>
              </a:ext>
            </a:extLst>
          </p:cNvPr>
          <p:cNvCxnSpPr>
            <a:stCxn id="9" idx="0"/>
          </p:cNvCxnSpPr>
          <p:nvPr/>
        </p:nvCxnSpPr>
        <p:spPr>
          <a:xfrm flipV="1">
            <a:off x="8463169" y="3650974"/>
            <a:ext cx="1131405" cy="11360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0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s suelos constituyen la base de la vegetación - Forestal Maderero">
            <a:extLst>
              <a:ext uri="{FF2B5EF4-FFF2-40B4-BE49-F238E27FC236}">
                <a16:creationId xmlns:a16="http://schemas.microsoft.com/office/drawing/2014/main" id="{628D6D65-0101-47A1-A159-96F7D2AF9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776" y="2237473"/>
            <a:ext cx="6720716" cy="2219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625E8635-1527-4869-BBC0-089C08C4F7EA}"/>
              </a:ext>
            </a:extLst>
          </p:cNvPr>
          <p:cNvSpPr/>
          <p:nvPr/>
        </p:nvSpPr>
        <p:spPr>
          <a:xfrm>
            <a:off x="338246" y="40338"/>
            <a:ext cx="8487701" cy="891911"/>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Formación del suelo:</a:t>
            </a:r>
          </a:p>
        </p:txBody>
      </p:sp>
      <p:sp>
        <p:nvSpPr>
          <p:cNvPr id="6" name="Rectángulo 5">
            <a:extLst>
              <a:ext uri="{FF2B5EF4-FFF2-40B4-BE49-F238E27FC236}">
                <a16:creationId xmlns:a16="http://schemas.microsoft.com/office/drawing/2014/main" id="{B94D45D0-CC42-46E9-A801-B6F58ADDB6FE}"/>
              </a:ext>
            </a:extLst>
          </p:cNvPr>
          <p:cNvSpPr/>
          <p:nvPr/>
        </p:nvSpPr>
        <p:spPr>
          <a:xfrm>
            <a:off x="338246" y="932249"/>
            <a:ext cx="11515508" cy="1133387"/>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El proceso de formación del suelo es continuo y en él intervienen múltiples factores. Los suelos se forman por la lenta desintegración de las rocas, que se produce por una sumatoria de factores, entre ellos los movimientos de placas tectónicas, la alternancia de temperaturas, las lluvias, los vientos, entro otros.</a:t>
            </a:r>
          </a:p>
        </p:txBody>
      </p:sp>
      <p:grpSp>
        <p:nvGrpSpPr>
          <p:cNvPr id="18" name="Grupo 17">
            <a:extLst>
              <a:ext uri="{FF2B5EF4-FFF2-40B4-BE49-F238E27FC236}">
                <a16:creationId xmlns:a16="http://schemas.microsoft.com/office/drawing/2014/main" id="{7DFFDD9E-CE40-4935-B4B0-85D5F64ECEFD}"/>
              </a:ext>
            </a:extLst>
          </p:cNvPr>
          <p:cNvGrpSpPr/>
          <p:nvPr/>
        </p:nvGrpSpPr>
        <p:grpSpPr>
          <a:xfrm>
            <a:off x="338246" y="2051942"/>
            <a:ext cx="4204091" cy="2307500"/>
            <a:chOff x="338246" y="2051942"/>
            <a:chExt cx="4204091" cy="2307500"/>
          </a:xfrm>
        </p:grpSpPr>
        <p:sp>
          <p:nvSpPr>
            <p:cNvPr id="8" name="Rectángulo 7">
              <a:extLst>
                <a:ext uri="{FF2B5EF4-FFF2-40B4-BE49-F238E27FC236}">
                  <a16:creationId xmlns:a16="http://schemas.microsoft.com/office/drawing/2014/main" id="{830276DB-AE57-471C-8CDF-EA6CFE8A9A6F}"/>
                </a:ext>
              </a:extLst>
            </p:cNvPr>
            <p:cNvSpPr/>
            <p:nvPr/>
          </p:nvSpPr>
          <p:spPr>
            <a:xfrm>
              <a:off x="626638" y="2301699"/>
              <a:ext cx="3915699" cy="2057743"/>
            </a:xfrm>
            <a:prstGeom prst="rect">
              <a:avLst/>
            </a:prstGeom>
            <a:ln w="19050">
              <a:solidFill>
                <a:schemeClr val="accent5">
                  <a:lumMod val="50000"/>
                </a:schemeClr>
              </a:solidFill>
            </a:ln>
          </p:spPr>
          <p:txBody>
            <a:bodyPr wrap="square">
              <a:spAutoFit/>
            </a:bodyPr>
            <a:lstStyle/>
            <a:p>
              <a:pPr algn="just">
                <a:lnSpc>
                  <a:spcPct val="115000"/>
                </a:lnSpc>
                <a:spcAft>
                  <a:spcPts val="600"/>
                </a:spcAft>
              </a:pPr>
              <a:r>
                <a:rPr lang="es-ES" sz="1600" i="1" dirty="0">
                  <a:latin typeface="Constantia" panose="02030602050306030303" pitchFamily="18" charset="0"/>
                  <a:ea typeface="Calibri" panose="020F0502020204030204" pitchFamily="34" charset="0"/>
                  <a:cs typeface="Times New Roman" panose="02020603050405020304" pitchFamily="18" charset="0"/>
                </a:rPr>
                <a:t>La capa de rocas comienza a fragmentarse y a alterar su composición debido a factores asociados al clima, como los cambios de temperatura, el agua y el aire. Los líquenes se instalan en la superficie de la roca madre, a partir de la cual se formará el suelo.</a:t>
              </a:r>
            </a:p>
          </p:txBody>
        </p:sp>
        <p:sp>
          <p:nvSpPr>
            <p:cNvPr id="4" name="Elipse 3">
              <a:extLst>
                <a:ext uri="{FF2B5EF4-FFF2-40B4-BE49-F238E27FC236}">
                  <a16:creationId xmlns:a16="http://schemas.microsoft.com/office/drawing/2014/main" id="{B805C48C-9A64-48AD-B5BE-1688BBDC057D}"/>
                </a:ext>
              </a:extLst>
            </p:cNvPr>
            <p:cNvSpPr/>
            <p:nvPr/>
          </p:nvSpPr>
          <p:spPr>
            <a:xfrm>
              <a:off x="338246" y="2065637"/>
              <a:ext cx="417128" cy="37276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E4550728-CC0B-4416-B94E-C3CC24C00A59}"/>
                </a:ext>
              </a:extLst>
            </p:cNvPr>
            <p:cNvSpPr txBox="1"/>
            <p:nvPr/>
          </p:nvSpPr>
          <p:spPr>
            <a:xfrm>
              <a:off x="404509" y="2051942"/>
              <a:ext cx="350866" cy="372764"/>
            </a:xfrm>
            <a:prstGeom prst="rect">
              <a:avLst/>
            </a:prstGeom>
            <a:noFill/>
          </p:spPr>
          <p:txBody>
            <a:bodyPr wrap="square" rtlCol="0">
              <a:spAutoFit/>
            </a:bodyPr>
            <a:lstStyle/>
            <a:p>
              <a:r>
                <a:rPr lang="es-ES" b="1" dirty="0">
                  <a:solidFill>
                    <a:schemeClr val="bg1"/>
                  </a:solidFill>
                </a:rPr>
                <a:t>1</a:t>
              </a:r>
              <a:endParaRPr lang="es-CL" b="1" dirty="0">
                <a:solidFill>
                  <a:schemeClr val="bg1"/>
                </a:solidFill>
              </a:endParaRPr>
            </a:p>
          </p:txBody>
        </p:sp>
      </p:grpSp>
      <p:grpSp>
        <p:nvGrpSpPr>
          <p:cNvPr id="19" name="Grupo 18">
            <a:extLst>
              <a:ext uri="{FF2B5EF4-FFF2-40B4-BE49-F238E27FC236}">
                <a16:creationId xmlns:a16="http://schemas.microsoft.com/office/drawing/2014/main" id="{27D3F501-72B6-436E-87BD-1ACF01E6636E}"/>
              </a:ext>
            </a:extLst>
          </p:cNvPr>
          <p:cNvGrpSpPr/>
          <p:nvPr/>
        </p:nvGrpSpPr>
        <p:grpSpPr>
          <a:xfrm>
            <a:off x="1581729" y="4554813"/>
            <a:ext cx="4140987" cy="1974770"/>
            <a:chOff x="1581729" y="4554813"/>
            <a:chExt cx="4140987" cy="1974770"/>
          </a:xfrm>
        </p:grpSpPr>
        <p:sp>
          <p:nvSpPr>
            <p:cNvPr id="9" name="Rectángulo 8">
              <a:extLst>
                <a:ext uri="{FF2B5EF4-FFF2-40B4-BE49-F238E27FC236}">
                  <a16:creationId xmlns:a16="http://schemas.microsoft.com/office/drawing/2014/main" id="{4E009809-9360-4472-96F2-1A065DD09901}"/>
                </a:ext>
              </a:extLst>
            </p:cNvPr>
            <p:cNvSpPr/>
            <p:nvPr/>
          </p:nvSpPr>
          <p:spPr>
            <a:xfrm>
              <a:off x="1807017" y="4754995"/>
              <a:ext cx="3915699" cy="1774588"/>
            </a:xfrm>
            <a:prstGeom prst="rect">
              <a:avLst/>
            </a:prstGeom>
            <a:ln w="19050">
              <a:solidFill>
                <a:schemeClr val="accent5">
                  <a:lumMod val="50000"/>
                </a:schemeClr>
              </a:solidFill>
            </a:ln>
          </p:spPr>
          <p:txBody>
            <a:bodyPr wrap="square">
              <a:spAutoFit/>
            </a:bodyPr>
            <a:lstStyle/>
            <a:p>
              <a:pPr algn="just">
                <a:lnSpc>
                  <a:spcPct val="115000"/>
                </a:lnSpc>
                <a:spcAft>
                  <a:spcPts val="600"/>
                </a:spcAft>
              </a:pPr>
              <a:r>
                <a:rPr lang="es-ES" sz="1600" i="1" dirty="0">
                  <a:latin typeface="Constantia" panose="02030602050306030303" pitchFamily="18" charset="0"/>
                  <a:ea typeface="Calibri" panose="020F0502020204030204" pitchFamily="34" charset="0"/>
                  <a:cs typeface="Times New Roman" panose="02020603050405020304" pitchFamily="18" charset="0"/>
                </a:rPr>
                <a:t>Al transcurrir cientos de años, la acción combinada del agua, del aire y de los seres vivos, como líquenes, musgos y diversos microorganismos, permite la formación de un suelo joven. En él ya pueden instalarse hierbas y matorrales</a:t>
              </a:r>
            </a:p>
          </p:txBody>
        </p:sp>
        <p:sp>
          <p:nvSpPr>
            <p:cNvPr id="14" name="Elipse 13">
              <a:extLst>
                <a:ext uri="{FF2B5EF4-FFF2-40B4-BE49-F238E27FC236}">
                  <a16:creationId xmlns:a16="http://schemas.microsoft.com/office/drawing/2014/main" id="{926B01D4-79D8-4104-9225-2AEA97721DF7}"/>
                </a:ext>
              </a:extLst>
            </p:cNvPr>
            <p:cNvSpPr/>
            <p:nvPr/>
          </p:nvSpPr>
          <p:spPr>
            <a:xfrm>
              <a:off x="1581729" y="4568508"/>
              <a:ext cx="417128" cy="37276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19501C3C-CBE7-4D56-958B-A3B95F739493}"/>
                </a:ext>
              </a:extLst>
            </p:cNvPr>
            <p:cNvSpPr txBox="1"/>
            <p:nvPr/>
          </p:nvSpPr>
          <p:spPr>
            <a:xfrm>
              <a:off x="1647992" y="4554813"/>
              <a:ext cx="350866" cy="372764"/>
            </a:xfrm>
            <a:prstGeom prst="rect">
              <a:avLst/>
            </a:prstGeom>
            <a:noFill/>
          </p:spPr>
          <p:txBody>
            <a:bodyPr wrap="square" rtlCol="0">
              <a:spAutoFit/>
            </a:bodyPr>
            <a:lstStyle/>
            <a:p>
              <a:r>
                <a:rPr lang="es-ES" b="1" dirty="0">
                  <a:solidFill>
                    <a:schemeClr val="bg1"/>
                  </a:solidFill>
                </a:rPr>
                <a:t>2</a:t>
              </a:r>
              <a:endParaRPr lang="es-CL" b="1" dirty="0">
                <a:solidFill>
                  <a:schemeClr val="bg1"/>
                </a:solidFill>
              </a:endParaRPr>
            </a:p>
          </p:txBody>
        </p:sp>
      </p:grpSp>
      <p:grpSp>
        <p:nvGrpSpPr>
          <p:cNvPr id="20" name="Grupo 19">
            <a:extLst>
              <a:ext uri="{FF2B5EF4-FFF2-40B4-BE49-F238E27FC236}">
                <a16:creationId xmlns:a16="http://schemas.microsoft.com/office/drawing/2014/main" id="{F4F5B3EA-2786-42B5-9711-94A69E5FBA8B}"/>
              </a:ext>
            </a:extLst>
          </p:cNvPr>
          <p:cNvGrpSpPr/>
          <p:nvPr/>
        </p:nvGrpSpPr>
        <p:grpSpPr>
          <a:xfrm>
            <a:off x="6243998" y="4541118"/>
            <a:ext cx="4140986" cy="1988465"/>
            <a:chOff x="6243998" y="4541118"/>
            <a:chExt cx="4140986" cy="1988465"/>
          </a:xfrm>
        </p:grpSpPr>
        <p:sp>
          <p:nvSpPr>
            <p:cNvPr id="10" name="Rectángulo 9">
              <a:extLst>
                <a:ext uri="{FF2B5EF4-FFF2-40B4-BE49-F238E27FC236}">
                  <a16:creationId xmlns:a16="http://schemas.microsoft.com/office/drawing/2014/main" id="{7B420EDD-3C66-4CAD-BF41-4844D6BC2F21}"/>
                </a:ext>
              </a:extLst>
            </p:cNvPr>
            <p:cNvSpPr/>
            <p:nvPr/>
          </p:nvSpPr>
          <p:spPr>
            <a:xfrm>
              <a:off x="6469285" y="4754995"/>
              <a:ext cx="3915699" cy="1774588"/>
            </a:xfrm>
            <a:prstGeom prst="rect">
              <a:avLst/>
            </a:prstGeom>
            <a:ln w="19050">
              <a:solidFill>
                <a:schemeClr val="accent5">
                  <a:lumMod val="50000"/>
                </a:schemeClr>
              </a:solidFill>
            </a:ln>
          </p:spPr>
          <p:txBody>
            <a:bodyPr wrap="square">
              <a:spAutoFit/>
            </a:bodyPr>
            <a:lstStyle/>
            <a:p>
              <a:pPr algn="just">
                <a:lnSpc>
                  <a:spcPct val="115000"/>
                </a:lnSpc>
                <a:spcAft>
                  <a:spcPts val="600"/>
                </a:spcAft>
              </a:pPr>
              <a:r>
                <a:rPr lang="es-ES" sz="1600" i="1" dirty="0">
                  <a:latin typeface="Constantia" panose="02030602050306030303" pitchFamily="18" charset="0"/>
                  <a:ea typeface="Calibri" panose="020F0502020204030204" pitchFamily="34" charset="0"/>
                  <a:cs typeface="Times New Roman" panose="02020603050405020304" pitchFamily="18" charset="0"/>
                </a:rPr>
                <a:t>Miles de años después, la alteración habrá afectado a capas más profundas de la roca madre, lo que permitirá que el suelo tenga mayor grosor. De este modo, la tierra se habrá enriquecido con materia orgánica, formándose un suelo maduro</a:t>
              </a:r>
            </a:p>
          </p:txBody>
        </p:sp>
        <p:sp>
          <p:nvSpPr>
            <p:cNvPr id="16" name="Elipse 15">
              <a:extLst>
                <a:ext uri="{FF2B5EF4-FFF2-40B4-BE49-F238E27FC236}">
                  <a16:creationId xmlns:a16="http://schemas.microsoft.com/office/drawing/2014/main" id="{64B48372-3B3C-49FB-8F82-DD6AE79CCBBC}"/>
                </a:ext>
              </a:extLst>
            </p:cNvPr>
            <p:cNvSpPr/>
            <p:nvPr/>
          </p:nvSpPr>
          <p:spPr>
            <a:xfrm>
              <a:off x="6243998" y="4554813"/>
              <a:ext cx="417128" cy="37276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CuadroTexto 16">
              <a:extLst>
                <a:ext uri="{FF2B5EF4-FFF2-40B4-BE49-F238E27FC236}">
                  <a16:creationId xmlns:a16="http://schemas.microsoft.com/office/drawing/2014/main" id="{9D3474D5-7963-4D86-819F-2217585A5DE6}"/>
                </a:ext>
              </a:extLst>
            </p:cNvPr>
            <p:cNvSpPr txBox="1"/>
            <p:nvPr/>
          </p:nvSpPr>
          <p:spPr>
            <a:xfrm>
              <a:off x="6310259" y="4541118"/>
              <a:ext cx="350866" cy="372764"/>
            </a:xfrm>
            <a:prstGeom prst="rect">
              <a:avLst/>
            </a:prstGeom>
            <a:noFill/>
          </p:spPr>
          <p:txBody>
            <a:bodyPr wrap="square" rtlCol="0">
              <a:spAutoFit/>
            </a:bodyPr>
            <a:lstStyle/>
            <a:p>
              <a:r>
                <a:rPr lang="es-ES" b="1" dirty="0">
                  <a:solidFill>
                    <a:schemeClr val="bg1"/>
                  </a:solidFill>
                </a:rPr>
                <a:t>3</a:t>
              </a:r>
              <a:endParaRPr lang="es-CL" b="1" dirty="0">
                <a:solidFill>
                  <a:schemeClr val="bg1"/>
                </a:solidFill>
              </a:endParaRPr>
            </a:p>
          </p:txBody>
        </p:sp>
      </p:grpSp>
    </p:spTree>
    <p:extLst>
      <p:ext uri="{BB962C8B-B14F-4D97-AF65-F5344CB8AC3E}">
        <p14:creationId xmlns:p14="http://schemas.microsoft.com/office/powerpoint/2010/main" val="224469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25E8635-1527-4869-BBC0-089C08C4F7EA}"/>
              </a:ext>
            </a:extLst>
          </p:cNvPr>
          <p:cNvSpPr/>
          <p:nvPr/>
        </p:nvSpPr>
        <p:spPr>
          <a:xfrm>
            <a:off x="338246" y="40338"/>
            <a:ext cx="8487701" cy="891911"/>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Horizontes del suelo:</a:t>
            </a:r>
          </a:p>
        </p:txBody>
      </p:sp>
      <p:sp>
        <p:nvSpPr>
          <p:cNvPr id="6" name="Rectángulo 5">
            <a:extLst>
              <a:ext uri="{FF2B5EF4-FFF2-40B4-BE49-F238E27FC236}">
                <a16:creationId xmlns:a16="http://schemas.microsoft.com/office/drawing/2014/main" id="{B94D45D0-CC42-46E9-A801-B6F58ADDB6FE}"/>
              </a:ext>
            </a:extLst>
          </p:cNvPr>
          <p:cNvSpPr/>
          <p:nvPr/>
        </p:nvSpPr>
        <p:spPr>
          <a:xfrm>
            <a:off x="338246" y="932249"/>
            <a:ext cx="11515508" cy="1133387"/>
          </a:xfrm>
          <a:prstGeom prst="rect">
            <a:avLst/>
          </a:prstGeom>
        </p:spPr>
        <p:txBody>
          <a:bodyPr wrap="square">
            <a:spAutoFit/>
          </a:bodyPr>
          <a:lstStyle/>
          <a:p>
            <a:pPr algn="just">
              <a:lnSpc>
                <a:spcPct val="115000"/>
              </a:lnSpc>
              <a:spcAft>
                <a:spcPts val="600"/>
              </a:spcAft>
            </a:pPr>
            <a:r>
              <a:rPr lang="es-ES" sz="2000" i="1" dirty="0">
                <a:latin typeface="Constantia" panose="02030602050306030303" pitchFamily="18" charset="0"/>
                <a:ea typeface="Calibri" panose="020F0502020204030204" pitchFamily="34" charset="0"/>
                <a:cs typeface="Times New Roman" panose="02020603050405020304" pitchFamily="18" charset="0"/>
              </a:rPr>
              <a:t>El suelo se estructura en capas o estratos con diferentes propiedades físicas, químicas y biológicas. Estos estratos se denominan horizontes, y al conjunto de ellos se le llama perfil del suelo. El perfil de un suelo corresponde a la sección que se vería al cortarlo desde la superficie hasta el sustrato rocoso</a:t>
            </a:r>
          </a:p>
        </p:txBody>
      </p:sp>
      <p:pic>
        <p:nvPicPr>
          <p:cNvPr id="1026" name="Picture 2" descr="EDAFOLOGIA. Lección 1. El perfil del suelo y sus horizontes 2.">
            <a:extLst>
              <a:ext uri="{FF2B5EF4-FFF2-40B4-BE49-F238E27FC236}">
                <a16:creationId xmlns:a16="http://schemas.microsoft.com/office/drawing/2014/main" id="{653F1B64-96FB-4029-A73E-C95281507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354" y="2065636"/>
            <a:ext cx="4268413" cy="47520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a:extLst>
              <a:ext uri="{FF2B5EF4-FFF2-40B4-BE49-F238E27FC236}">
                <a16:creationId xmlns:a16="http://schemas.microsoft.com/office/drawing/2014/main" id="{E7F2B18A-0228-47F7-A32C-38F7511D583C}"/>
              </a:ext>
            </a:extLst>
          </p:cNvPr>
          <p:cNvSpPr/>
          <p:nvPr/>
        </p:nvSpPr>
        <p:spPr>
          <a:xfrm>
            <a:off x="583096" y="2504094"/>
            <a:ext cx="6135756" cy="3489930"/>
          </a:xfrm>
          <a:prstGeom prst="rect">
            <a:avLst/>
          </a:prstGeom>
          <a:ln w="19050">
            <a:noFill/>
          </a:ln>
        </p:spPr>
        <p:txBody>
          <a:bodyPr wrap="square">
            <a:spAutoFit/>
          </a:bodyPr>
          <a:lstStyle/>
          <a:p>
            <a:pPr algn="just">
              <a:lnSpc>
                <a:spcPct val="115000"/>
              </a:lnSpc>
              <a:spcAft>
                <a:spcPts val="600"/>
              </a:spcAft>
            </a:pPr>
            <a:r>
              <a:rPr lang="es-ES" b="1" i="1" dirty="0">
                <a:latin typeface="Constantia" panose="02030602050306030303" pitchFamily="18" charset="0"/>
                <a:ea typeface="Calibri" panose="020F0502020204030204" pitchFamily="34" charset="0"/>
                <a:cs typeface="Times New Roman" panose="02020603050405020304" pitchFamily="18" charset="0"/>
              </a:rPr>
              <a:t>Horizonte O: e</a:t>
            </a:r>
            <a:r>
              <a:rPr lang="es-ES" i="1" dirty="0">
                <a:latin typeface="Constantia" panose="02030602050306030303" pitchFamily="18" charset="0"/>
                <a:ea typeface="Calibri" panose="020F0502020204030204" pitchFamily="34" charset="0"/>
                <a:cs typeface="Times New Roman" panose="02020603050405020304" pitchFamily="18" charset="0"/>
              </a:rPr>
              <a:t>s muy delgado y está formado por materia orgánica sin descomponer (hojas secas, ramas, excrementos, entre otros) y parcialmente descompuesta.</a:t>
            </a:r>
          </a:p>
          <a:p>
            <a:pPr algn="just">
              <a:lnSpc>
                <a:spcPct val="115000"/>
              </a:lnSpc>
              <a:spcAft>
                <a:spcPts val="600"/>
              </a:spcAft>
            </a:pPr>
            <a:r>
              <a:rPr lang="es-ES" b="1" i="1" dirty="0">
                <a:latin typeface="Constantia" panose="02030602050306030303" pitchFamily="18" charset="0"/>
                <a:ea typeface="Calibri" panose="020F0502020204030204" pitchFamily="34" charset="0"/>
                <a:cs typeface="Times New Roman" panose="02020603050405020304" pitchFamily="18" charset="0"/>
              </a:rPr>
              <a:t>Horizonte A: </a:t>
            </a:r>
            <a:r>
              <a:rPr lang="es-ES" i="1" dirty="0">
                <a:latin typeface="Constantia" panose="02030602050306030303" pitchFamily="18" charset="0"/>
                <a:ea typeface="Calibri" panose="020F0502020204030204" pitchFamily="34" charset="0"/>
                <a:cs typeface="Times New Roman" panose="02020603050405020304" pitchFamily="18" charset="0"/>
              </a:rPr>
              <a:t>es de color oscuro, tiene abundante humus y raíces de plantas.</a:t>
            </a:r>
          </a:p>
          <a:p>
            <a:pPr algn="just">
              <a:lnSpc>
                <a:spcPct val="115000"/>
              </a:lnSpc>
              <a:spcAft>
                <a:spcPts val="600"/>
              </a:spcAft>
            </a:pPr>
            <a:r>
              <a:rPr lang="es-ES" b="1" i="1" dirty="0">
                <a:latin typeface="Constantia" panose="02030602050306030303" pitchFamily="18" charset="0"/>
                <a:ea typeface="Calibri" panose="020F0502020204030204" pitchFamily="34" charset="0"/>
                <a:cs typeface="Times New Roman" panose="02020603050405020304" pitchFamily="18" charset="0"/>
              </a:rPr>
              <a:t>Horizonte B: </a:t>
            </a:r>
            <a:r>
              <a:rPr lang="es-ES" i="1" dirty="0">
                <a:latin typeface="Constantia" panose="02030602050306030303" pitchFamily="18" charset="0"/>
                <a:ea typeface="Calibri" panose="020F0502020204030204" pitchFamily="34" charset="0"/>
                <a:cs typeface="Times New Roman" panose="02020603050405020304" pitchFamily="18" charset="0"/>
              </a:rPr>
              <a:t>es de color más claro, pobre en humus. Tiene pocas raíces.</a:t>
            </a:r>
          </a:p>
          <a:p>
            <a:pPr algn="just">
              <a:lnSpc>
                <a:spcPct val="115000"/>
              </a:lnSpc>
              <a:spcAft>
                <a:spcPts val="600"/>
              </a:spcAft>
            </a:pPr>
            <a:r>
              <a:rPr lang="es-ES" b="1" i="1" dirty="0">
                <a:latin typeface="Constantia" panose="02030602050306030303" pitchFamily="18" charset="0"/>
                <a:ea typeface="Calibri" panose="020F0502020204030204" pitchFamily="34" charset="0"/>
                <a:cs typeface="Times New Roman" panose="02020603050405020304" pitchFamily="18" charset="0"/>
              </a:rPr>
              <a:t>Horizonte C: </a:t>
            </a:r>
            <a:r>
              <a:rPr lang="es-ES" i="1" dirty="0">
                <a:latin typeface="Constantia" panose="02030602050306030303" pitchFamily="18" charset="0"/>
                <a:ea typeface="Calibri" panose="020F0502020204030204" pitchFamily="34" charset="0"/>
                <a:cs typeface="Times New Roman" panose="02020603050405020304" pitchFamily="18" charset="0"/>
              </a:rPr>
              <a:t>tiene abundantes fragmentos de roca de tamaño grueso. Bajo él se encuentra el sustrato rocoso, también denominado roca madre.</a:t>
            </a:r>
          </a:p>
        </p:txBody>
      </p:sp>
    </p:spTree>
    <p:extLst>
      <p:ext uri="{BB962C8B-B14F-4D97-AF65-F5344CB8AC3E}">
        <p14:creationId xmlns:p14="http://schemas.microsoft.com/office/powerpoint/2010/main" val="333470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4A486F4-DFD9-45DE-A520-199B9A1550D0}"/>
              </a:ext>
            </a:extLst>
          </p:cNvPr>
          <p:cNvPicPr>
            <a:picLocks noChangeAspect="1"/>
          </p:cNvPicPr>
          <p:nvPr/>
        </p:nvPicPr>
        <p:blipFill rotWithShape="1">
          <a:blip r:embed="rId2"/>
          <a:srcRect l="8452" t="18821" r="8570" b="14057"/>
          <a:stretch/>
        </p:blipFill>
        <p:spPr>
          <a:xfrm>
            <a:off x="928914" y="1472252"/>
            <a:ext cx="10116457" cy="4601029"/>
          </a:xfrm>
          <a:prstGeom prst="rect">
            <a:avLst/>
          </a:prstGeom>
        </p:spPr>
      </p:pic>
      <p:sp>
        <p:nvSpPr>
          <p:cNvPr id="3" name="Rectángulo 2">
            <a:extLst>
              <a:ext uri="{FF2B5EF4-FFF2-40B4-BE49-F238E27FC236}">
                <a16:creationId xmlns:a16="http://schemas.microsoft.com/office/drawing/2014/main" id="{F62FA2C3-5478-4B84-95C3-8A4DCB881D63}"/>
              </a:ext>
            </a:extLst>
          </p:cNvPr>
          <p:cNvSpPr/>
          <p:nvPr/>
        </p:nvSpPr>
        <p:spPr>
          <a:xfrm>
            <a:off x="338246" y="127990"/>
            <a:ext cx="9057545" cy="891911"/>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8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Tipos de suelo:</a:t>
            </a:r>
          </a:p>
        </p:txBody>
      </p:sp>
    </p:spTree>
    <p:extLst>
      <p:ext uri="{BB962C8B-B14F-4D97-AF65-F5344CB8AC3E}">
        <p14:creationId xmlns:p14="http://schemas.microsoft.com/office/powerpoint/2010/main" val="4103288437"/>
      </p:ext>
    </p:extLst>
  </p:cSld>
  <p:clrMapOvr>
    <a:masterClrMapping/>
  </p:clrMapOvr>
</p:sld>
</file>

<file path=ppt/theme/theme1.xml><?xml version="1.0" encoding="utf-8"?>
<a:theme xmlns:a="http://schemas.openxmlformats.org/drawingml/2006/main" name="Faceta">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200</TotalTime>
  <Words>588</Words>
  <Application>Microsoft Office PowerPoint</Application>
  <PresentationFormat>Panorámica</PresentationFormat>
  <Paragraphs>27</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Constantia</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VIT</dc:creator>
  <cp:lastModifiedBy>Pablo Ramirez</cp:lastModifiedBy>
  <cp:revision>36</cp:revision>
  <dcterms:created xsi:type="dcterms:W3CDTF">2020-05-13T23:10:52Z</dcterms:created>
  <dcterms:modified xsi:type="dcterms:W3CDTF">2022-04-27T12:40:09Z</dcterms:modified>
</cp:coreProperties>
</file>