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98DBB-1FA2-423B-A7C5-4654BD982181}" type="doc">
      <dgm:prSet loTypeId="urn:microsoft.com/office/officeart/2008/layout/HorizontalMultiLevelHierarchy" loCatId="hierarchy" qsTypeId="urn:microsoft.com/office/officeart/2005/8/quickstyle/simple1" qsCatId="simple" csTypeId="urn:microsoft.com/office/officeart/2005/8/colors/accent3_2" csCatId="accent3" phldr="1"/>
      <dgm:spPr/>
      <dgm:t>
        <a:bodyPr/>
        <a:lstStyle/>
        <a:p>
          <a:endParaRPr lang="es-CL"/>
        </a:p>
      </dgm:t>
    </dgm:pt>
    <dgm:pt modelId="{CC2B381D-13C9-4D4C-8584-4040C3B426F4}">
      <dgm:prSet phldrT="[Texto]"/>
      <dgm:spPr/>
      <dgm:t>
        <a:bodyPr/>
        <a:lstStyle/>
        <a:p>
          <a:r>
            <a:rPr lang="es-CL" dirty="0" smtClean="0"/>
            <a:t>PROLEPSIS</a:t>
          </a:r>
          <a:endParaRPr lang="es-CL" dirty="0"/>
        </a:p>
      </dgm:t>
    </dgm:pt>
    <dgm:pt modelId="{3645EF43-B1F4-4A16-8AA4-8725DDA4DE2B}" type="parTrans" cxnId="{31E62001-3536-468B-A9EB-4276084D114E}">
      <dgm:prSet/>
      <dgm:spPr/>
      <dgm:t>
        <a:bodyPr/>
        <a:lstStyle/>
        <a:p>
          <a:endParaRPr lang="es-CL"/>
        </a:p>
      </dgm:t>
    </dgm:pt>
    <dgm:pt modelId="{677AE0EF-59BA-4B75-AD68-6E314738BDE8}" type="sibTrans" cxnId="{31E62001-3536-468B-A9EB-4276084D114E}">
      <dgm:prSet/>
      <dgm:spPr/>
      <dgm:t>
        <a:bodyPr/>
        <a:lstStyle/>
        <a:p>
          <a:endParaRPr lang="es-CL"/>
        </a:p>
      </dgm:t>
    </dgm:pt>
    <dgm:pt modelId="{7CCD787B-3962-48C3-A45A-4A1E42A55DD6}">
      <dgm:prSet phldrT="[Texto]"/>
      <dgm:spPr/>
      <dgm:t>
        <a:bodyPr/>
        <a:lstStyle/>
        <a:p>
          <a:r>
            <a:rPr lang="es-CL" dirty="0" err="1" smtClean="0"/>
            <a:t>Flashfoward</a:t>
          </a:r>
          <a:endParaRPr lang="es-CL" dirty="0"/>
        </a:p>
      </dgm:t>
    </dgm:pt>
    <dgm:pt modelId="{F22C81AA-6D0F-44B1-AE26-BC60977426A1}" type="parTrans" cxnId="{6B475E97-28DE-4A6A-99ED-AE491D1C3DBB}">
      <dgm:prSet/>
      <dgm:spPr/>
      <dgm:t>
        <a:bodyPr/>
        <a:lstStyle/>
        <a:p>
          <a:endParaRPr lang="es-CL"/>
        </a:p>
      </dgm:t>
    </dgm:pt>
    <dgm:pt modelId="{3B3A8189-66FD-4DBB-A1D9-06D73E1AEC3E}" type="sibTrans" cxnId="{6B475E97-28DE-4A6A-99ED-AE491D1C3DBB}">
      <dgm:prSet/>
      <dgm:spPr/>
      <dgm:t>
        <a:bodyPr/>
        <a:lstStyle/>
        <a:p>
          <a:endParaRPr lang="es-CL"/>
        </a:p>
      </dgm:t>
    </dgm:pt>
    <dgm:pt modelId="{FD618AE7-FD71-4BB3-8849-27AA2CE31547}" type="pres">
      <dgm:prSet presAssocID="{3AF98DBB-1FA2-423B-A7C5-4654BD982181}" presName="Name0" presStyleCnt="0">
        <dgm:presLayoutVars>
          <dgm:chPref val="1"/>
          <dgm:dir/>
          <dgm:animOne val="branch"/>
          <dgm:animLvl val="lvl"/>
          <dgm:resizeHandles val="exact"/>
        </dgm:presLayoutVars>
      </dgm:prSet>
      <dgm:spPr/>
      <dgm:t>
        <a:bodyPr/>
        <a:lstStyle/>
        <a:p>
          <a:endParaRPr lang="es-CL"/>
        </a:p>
      </dgm:t>
    </dgm:pt>
    <dgm:pt modelId="{45B410FC-0549-4064-ADC9-5743F0130DAF}" type="pres">
      <dgm:prSet presAssocID="{CC2B381D-13C9-4D4C-8584-4040C3B426F4}" presName="root1" presStyleCnt="0"/>
      <dgm:spPr/>
    </dgm:pt>
    <dgm:pt modelId="{7BE18078-D8EC-4087-8E15-827683468B44}" type="pres">
      <dgm:prSet presAssocID="{CC2B381D-13C9-4D4C-8584-4040C3B426F4}" presName="LevelOneTextNode" presStyleLbl="node0" presStyleIdx="0" presStyleCnt="1">
        <dgm:presLayoutVars>
          <dgm:chPref val="3"/>
        </dgm:presLayoutVars>
      </dgm:prSet>
      <dgm:spPr/>
      <dgm:t>
        <a:bodyPr/>
        <a:lstStyle/>
        <a:p>
          <a:endParaRPr lang="es-CL"/>
        </a:p>
      </dgm:t>
    </dgm:pt>
    <dgm:pt modelId="{39F39AD3-953B-47AF-BF59-7A3B65383940}" type="pres">
      <dgm:prSet presAssocID="{CC2B381D-13C9-4D4C-8584-4040C3B426F4}" presName="level2hierChild" presStyleCnt="0"/>
      <dgm:spPr/>
    </dgm:pt>
    <dgm:pt modelId="{0087CD07-E426-4E6E-AD09-C7A609AE5DB6}" type="pres">
      <dgm:prSet presAssocID="{F22C81AA-6D0F-44B1-AE26-BC60977426A1}" presName="conn2-1" presStyleLbl="parChTrans1D2" presStyleIdx="0" presStyleCnt="1"/>
      <dgm:spPr/>
      <dgm:t>
        <a:bodyPr/>
        <a:lstStyle/>
        <a:p>
          <a:endParaRPr lang="es-CL"/>
        </a:p>
      </dgm:t>
    </dgm:pt>
    <dgm:pt modelId="{2AB1051B-C516-4D9C-8FEC-908598D633D9}" type="pres">
      <dgm:prSet presAssocID="{F22C81AA-6D0F-44B1-AE26-BC60977426A1}" presName="connTx" presStyleLbl="parChTrans1D2" presStyleIdx="0" presStyleCnt="1"/>
      <dgm:spPr/>
      <dgm:t>
        <a:bodyPr/>
        <a:lstStyle/>
        <a:p>
          <a:endParaRPr lang="es-CL"/>
        </a:p>
      </dgm:t>
    </dgm:pt>
    <dgm:pt modelId="{F707B411-6F45-4FAF-8C34-E2FF1C7486DA}" type="pres">
      <dgm:prSet presAssocID="{7CCD787B-3962-48C3-A45A-4A1E42A55DD6}" presName="root2" presStyleCnt="0"/>
      <dgm:spPr/>
    </dgm:pt>
    <dgm:pt modelId="{656DAB6A-25FD-4493-AE31-AD1D20554A0E}" type="pres">
      <dgm:prSet presAssocID="{7CCD787B-3962-48C3-A45A-4A1E42A55DD6}" presName="LevelTwoTextNode" presStyleLbl="node2" presStyleIdx="0" presStyleCnt="1" custLinFactNeighborX="-176" custLinFactNeighborY="-100000">
        <dgm:presLayoutVars>
          <dgm:chPref val="3"/>
        </dgm:presLayoutVars>
      </dgm:prSet>
      <dgm:spPr/>
      <dgm:t>
        <a:bodyPr/>
        <a:lstStyle/>
        <a:p>
          <a:endParaRPr lang="es-CL"/>
        </a:p>
      </dgm:t>
    </dgm:pt>
    <dgm:pt modelId="{052B4363-6596-44ED-B068-C8CC0F5BE0D4}" type="pres">
      <dgm:prSet presAssocID="{7CCD787B-3962-48C3-A45A-4A1E42A55DD6}" presName="level3hierChild" presStyleCnt="0"/>
      <dgm:spPr/>
    </dgm:pt>
  </dgm:ptLst>
  <dgm:cxnLst>
    <dgm:cxn modelId="{78F79C7A-F764-45F4-BCE3-D9B187198F2A}" type="presOf" srcId="{F22C81AA-6D0F-44B1-AE26-BC60977426A1}" destId="{0087CD07-E426-4E6E-AD09-C7A609AE5DB6}" srcOrd="0" destOrd="0" presId="urn:microsoft.com/office/officeart/2008/layout/HorizontalMultiLevelHierarchy"/>
    <dgm:cxn modelId="{6B475E97-28DE-4A6A-99ED-AE491D1C3DBB}" srcId="{CC2B381D-13C9-4D4C-8584-4040C3B426F4}" destId="{7CCD787B-3962-48C3-A45A-4A1E42A55DD6}" srcOrd="0" destOrd="0" parTransId="{F22C81AA-6D0F-44B1-AE26-BC60977426A1}" sibTransId="{3B3A8189-66FD-4DBB-A1D9-06D73E1AEC3E}"/>
    <dgm:cxn modelId="{730055D5-7244-46C9-B212-3EB7710E6048}" type="presOf" srcId="{7CCD787B-3962-48C3-A45A-4A1E42A55DD6}" destId="{656DAB6A-25FD-4493-AE31-AD1D20554A0E}" srcOrd="0" destOrd="0" presId="urn:microsoft.com/office/officeart/2008/layout/HorizontalMultiLevelHierarchy"/>
    <dgm:cxn modelId="{58B89B49-113D-4E71-AF3E-39AA4BFBF29E}" type="presOf" srcId="{CC2B381D-13C9-4D4C-8584-4040C3B426F4}" destId="{7BE18078-D8EC-4087-8E15-827683468B44}" srcOrd="0" destOrd="0" presId="urn:microsoft.com/office/officeart/2008/layout/HorizontalMultiLevelHierarchy"/>
    <dgm:cxn modelId="{31E62001-3536-468B-A9EB-4276084D114E}" srcId="{3AF98DBB-1FA2-423B-A7C5-4654BD982181}" destId="{CC2B381D-13C9-4D4C-8584-4040C3B426F4}" srcOrd="0" destOrd="0" parTransId="{3645EF43-B1F4-4A16-8AA4-8725DDA4DE2B}" sibTransId="{677AE0EF-59BA-4B75-AD68-6E314738BDE8}"/>
    <dgm:cxn modelId="{8CC98483-80DD-41FB-9121-9BD6B8A8BC3A}" type="presOf" srcId="{F22C81AA-6D0F-44B1-AE26-BC60977426A1}" destId="{2AB1051B-C516-4D9C-8FEC-908598D633D9}" srcOrd="1" destOrd="0" presId="urn:microsoft.com/office/officeart/2008/layout/HorizontalMultiLevelHierarchy"/>
    <dgm:cxn modelId="{DD193006-3C56-4050-88D9-EE896AA536A1}" type="presOf" srcId="{3AF98DBB-1FA2-423B-A7C5-4654BD982181}" destId="{FD618AE7-FD71-4BB3-8849-27AA2CE31547}" srcOrd="0" destOrd="0" presId="urn:microsoft.com/office/officeart/2008/layout/HorizontalMultiLevelHierarchy"/>
    <dgm:cxn modelId="{B4462EED-5EAC-4EF5-A78D-63DCD4099237}" type="presParOf" srcId="{FD618AE7-FD71-4BB3-8849-27AA2CE31547}" destId="{45B410FC-0549-4064-ADC9-5743F0130DAF}" srcOrd="0" destOrd="0" presId="urn:microsoft.com/office/officeart/2008/layout/HorizontalMultiLevelHierarchy"/>
    <dgm:cxn modelId="{7EF03FE3-4B09-4C19-8E04-ECA32969C8D2}" type="presParOf" srcId="{45B410FC-0549-4064-ADC9-5743F0130DAF}" destId="{7BE18078-D8EC-4087-8E15-827683468B44}" srcOrd="0" destOrd="0" presId="urn:microsoft.com/office/officeart/2008/layout/HorizontalMultiLevelHierarchy"/>
    <dgm:cxn modelId="{694C4378-51A4-4FEC-A482-1163B3BC522E}" type="presParOf" srcId="{45B410FC-0549-4064-ADC9-5743F0130DAF}" destId="{39F39AD3-953B-47AF-BF59-7A3B65383940}" srcOrd="1" destOrd="0" presId="urn:microsoft.com/office/officeart/2008/layout/HorizontalMultiLevelHierarchy"/>
    <dgm:cxn modelId="{FD12CF90-4BE5-494A-88D3-1F8DF84E315D}" type="presParOf" srcId="{39F39AD3-953B-47AF-BF59-7A3B65383940}" destId="{0087CD07-E426-4E6E-AD09-C7A609AE5DB6}" srcOrd="0" destOrd="0" presId="urn:microsoft.com/office/officeart/2008/layout/HorizontalMultiLevelHierarchy"/>
    <dgm:cxn modelId="{08A84737-2B04-471E-A943-5097856BA68B}" type="presParOf" srcId="{0087CD07-E426-4E6E-AD09-C7A609AE5DB6}" destId="{2AB1051B-C516-4D9C-8FEC-908598D633D9}" srcOrd="0" destOrd="0" presId="urn:microsoft.com/office/officeart/2008/layout/HorizontalMultiLevelHierarchy"/>
    <dgm:cxn modelId="{8C1D305B-027B-4520-8C95-EEAF41E26370}" type="presParOf" srcId="{39F39AD3-953B-47AF-BF59-7A3B65383940}" destId="{F707B411-6F45-4FAF-8C34-E2FF1C7486DA}" srcOrd="1" destOrd="0" presId="urn:microsoft.com/office/officeart/2008/layout/HorizontalMultiLevelHierarchy"/>
    <dgm:cxn modelId="{15471724-AAB6-4BB8-8C51-157C6713F97B}" type="presParOf" srcId="{F707B411-6F45-4FAF-8C34-E2FF1C7486DA}" destId="{656DAB6A-25FD-4493-AE31-AD1D20554A0E}" srcOrd="0" destOrd="0" presId="urn:microsoft.com/office/officeart/2008/layout/HorizontalMultiLevelHierarchy"/>
    <dgm:cxn modelId="{11EB45CF-F2A8-49AA-B6C9-55FD130FA8CF}" type="presParOf" srcId="{F707B411-6F45-4FAF-8C34-E2FF1C7486DA}" destId="{052B4363-6596-44ED-B068-C8CC0F5BE0D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98DBB-1FA2-423B-A7C5-4654BD98218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L"/>
        </a:p>
      </dgm:t>
    </dgm:pt>
    <dgm:pt modelId="{CC2B381D-13C9-4D4C-8584-4040C3B426F4}">
      <dgm:prSet phldrT="[Texto]"/>
      <dgm:spPr/>
      <dgm:t>
        <a:bodyPr/>
        <a:lstStyle/>
        <a:p>
          <a:r>
            <a:rPr lang="es-CL" dirty="0" smtClean="0"/>
            <a:t>ANALEPSIS</a:t>
          </a:r>
          <a:endParaRPr lang="es-CL" dirty="0"/>
        </a:p>
      </dgm:t>
    </dgm:pt>
    <dgm:pt modelId="{3645EF43-B1F4-4A16-8AA4-8725DDA4DE2B}" type="parTrans" cxnId="{31E62001-3536-468B-A9EB-4276084D114E}">
      <dgm:prSet/>
      <dgm:spPr/>
      <dgm:t>
        <a:bodyPr/>
        <a:lstStyle/>
        <a:p>
          <a:endParaRPr lang="es-CL"/>
        </a:p>
      </dgm:t>
    </dgm:pt>
    <dgm:pt modelId="{677AE0EF-59BA-4B75-AD68-6E314738BDE8}" type="sibTrans" cxnId="{31E62001-3536-468B-A9EB-4276084D114E}">
      <dgm:prSet/>
      <dgm:spPr/>
      <dgm:t>
        <a:bodyPr/>
        <a:lstStyle/>
        <a:p>
          <a:endParaRPr lang="es-CL"/>
        </a:p>
      </dgm:t>
    </dgm:pt>
    <dgm:pt modelId="{7CCD787B-3962-48C3-A45A-4A1E42A55DD6}">
      <dgm:prSet phldrT="[Texto]"/>
      <dgm:spPr/>
      <dgm:t>
        <a:bodyPr/>
        <a:lstStyle/>
        <a:p>
          <a:r>
            <a:rPr lang="es-CL" dirty="0" smtClean="0"/>
            <a:t>Flashback</a:t>
          </a:r>
          <a:endParaRPr lang="es-CL" dirty="0"/>
        </a:p>
      </dgm:t>
    </dgm:pt>
    <dgm:pt modelId="{F22C81AA-6D0F-44B1-AE26-BC60977426A1}" type="parTrans" cxnId="{6B475E97-28DE-4A6A-99ED-AE491D1C3DBB}">
      <dgm:prSet/>
      <dgm:spPr/>
      <dgm:t>
        <a:bodyPr/>
        <a:lstStyle/>
        <a:p>
          <a:endParaRPr lang="es-CL"/>
        </a:p>
      </dgm:t>
    </dgm:pt>
    <dgm:pt modelId="{3B3A8189-66FD-4DBB-A1D9-06D73E1AEC3E}" type="sibTrans" cxnId="{6B475E97-28DE-4A6A-99ED-AE491D1C3DBB}">
      <dgm:prSet/>
      <dgm:spPr/>
      <dgm:t>
        <a:bodyPr/>
        <a:lstStyle/>
        <a:p>
          <a:endParaRPr lang="es-CL"/>
        </a:p>
      </dgm:t>
    </dgm:pt>
    <dgm:pt modelId="{6B4F16D5-97D7-425E-97DE-87A1E658E50D}">
      <dgm:prSet phldrT="[Texto]"/>
      <dgm:spPr/>
      <dgm:t>
        <a:bodyPr/>
        <a:lstStyle/>
        <a:p>
          <a:r>
            <a:rPr lang="es-CL" dirty="0" err="1" smtClean="0"/>
            <a:t>Racconto</a:t>
          </a:r>
          <a:endParaRPr lang="es-CL" dirty="0"/>
        </a:p>
      </dgm:t>
    </dgm:pt>
    <dgm:pt modelId="{B654D109-748A-49B8-B336-E53E0C7EBAF1}" type="parTrans" cxnId="{22895614-6997-4D78-BA64-42B8BC1ECFBC}">
      <dgm:prSet/>
      <dgm:spPr/>
      <dgm:t>
        <a:bodyPr/>
        <a:lstStyle/>
        <a:p>
          <a:endParaRPr lang="es-CL"/>
        </a:p>
      </dgm:t>
    </dgm:pt>
    <dgm:pt modelId="{E8FB8E5C-1DFD-4CAE-8F0D-3F80BC10CA19}" type="sibTrans" cxnId="{22895614-6997-4D78-BA64-42B8BC1ECFBC}">
      <dgm:prSet/>
      <dgm:spPr/>
      <dgm:t>
        <a:bodyPr/>
        <a:lstStyle/>
        <a:p>
          <a:endParaRPr lang="es-CL"/>
        </a:p>
      </dgm:t>
    </dgm:pt>
    <dgm:pt modelId="{FD618AE7-FD71-4BB3-8849-27AA2CE31547}" type="pres">
      <dgm:prSet presAssocID="{3AF98DBB-1FA2-423B-A7C5-4654BD982181}" presName="Name0" presStyleCnt="0">
        <dgm:presLayoutVars>
          <dgm:chPref val="1"/>
          <dgm:dir/>
          <dgm:animOne val="branch"/>
          <dgm:animLvl val="lvl"/>
          <dgm:resizeHandles val="exact"/>
        </dgm:presLayoutVars>
      </dgm:prSet>
      <dgm:spPr/>
      <dgm:t>
        <a:bodyPr/>
        <a:lstStyle/>
        <a:p>
          <a:endParaRPr lang="es-CL"/>
        </a:p>
      </dgm:t>
    </dgm:pt>
    <dgm:pt modelId="{45B410FC-0549-4064-ADC9-5743F0130DAF}" type="pres">
      <dgm:prSet presAssocID="{CC2B381D-13C9-4D4C-8584-4040C3B426F4}" presName="root1" presStyleCnt="0"/>
      <dgm:spPr/>
    </dgm:pt>
    <dgm:pt modelId="{7BE18078-D8EC-4087-8E15-827683468B44}" type="pres">
      <dgm:prSet presAssocID="{CC2B381D-13C9-4D4C-8584-4040C3B426F4}" presName="LevelOneTextNode" presStyleLbl="node0" presStyleIdx="0" presStyleCnt="1" custLinFactNeighborY="0">
        <dgm:presLayoutVars>
          <dgm:chPref val="3"/>
        </dgm:presLayoutVars>
      </dgm:prSet>
      <dgm:spPr/>
      <dgm:t>
        <a:bodyPr/>
        <a:lstStyle/>
        <a:p>
          <a:endParaRPr lang="es-CL"/>
        </a:p>
      </dgm:t>
    </dgm:pt>
    <dgm:pt modelId="{39F39AD3-953B-47AF-BF59-7A3B65383940}" type="pres">
      <dgm:prSet presAssocID="{CC2B381D-13C9-4D4C-8584-4040C3B426F4}" presName="level2hierChild" presStyleCnt="0"/>
      <dgm:spPr/>
    </dgm:pt>
    <dgm:pt modelId="{0087CD07-E426-4E6E-AD09-C7A609AE5DB6}" type="pres">
      <dgm:prSet presAssocID="{F22C81AA-6D0F-44B1-AE26-BC60977426A1}" presName="conn2-1" presStyleLbl="parChTrans1D2" presStyleIdx="0" presStyleCnt="2"/>
      <dgm:spPr/>
      <dgm:t>
        <a:bodyPr/>
        <a:lstStyle/>
        <a:p>
          <a:endParaRPr lang="es-CL"/>
        </a:p>
      </dgm:t>
    </dgm:pt>
    <dgm:pt modelId="{2AB1051B-C516-4D9C-8FEC-908598D633D9}" type="pres">
      <dgm:prSet presAssocID="{F22C81AA-6D0F-44B1-AE26-BC60977426A1}" presName="connTx" presStyleLbl="parChTrans1D2" presStyleIdx="0" presStyleCnt="2"/>
      <dgm:spPr/>
      <dgm:t>
        <a:bodyPr/>
        <a:lstStyle/>
        <a:p>
          <a:endParaRPr lang="es-CL"/>
        </a:p>
      </dgm:t>
    </dgm:pt>
    <dgm:pt modelId="{F707B411-6F45-4FAF-8C34-E2FF1C7486DA}" type="pres">
      <dgm:prSet presAssocID="{7CCD787B-3962-48C3-A45A-4A1E42A55DD6}" presName="root2" presStyleCnt="0"/>
      <dgm:spPr/>
    </dgm:pt>
    <dgm:pt modelId="{656DAB6A-25FD-4493-AE31-AD1D20554A0E}" type="pres">
      <dgm:prSet presAssocID="{7CCD787B-3962-48C3-A45A-4A1E42A55DD6}" presName="LevelTwoTextNode" presStyleLbl="node2" presStyleIdx="0" presStyleCnt="2" custLinFactY="-21832" custLinFactNeighborX="381" custLinFactNeighborY="-100000">
        <dgm:presLayoutVars>
          <dgm:chPref val="3"/>
        </dgm:presLayoutVars>
      </dgm:prSet>
      <dgm:spPr/>
      <dgm:t>
        <a:bodyPr/>
        <a:lstStyle/>
        <a:p>
          <a:endParaRPr lang="es-CL"/>
        </a:p>
      </dgm:t>
    </dgm:pt>
    <dgm:pt modelId="{052B4363-6596-44ED-B068-C8CC0F5BE0D4}" type="pres">
      <dgm:prSet presAssocID="{7CCD787B-3962-48C3-A45A-4A1E42A55DD6}" presName="level3hierChild" presStyleCnt="0"/>
      <dgm:spPr/>
    </dgm:pt>
    <dgm:pt modelId="{ED8302AD-A68F-47A6-A649-7A6CF400236B}" type="pres">
      <dgm:prSet presAssocID="{B654D109-748A-49B8-B336-E53E0C7EBAF1}" presName="conn2-1" presStyleLbl="parChTrans1D2" presStyleIdx="1" presStyleCnt="2"/>
      <dgm:spPr/>
      <dgm:t>
        <a:bodyPr/>
        <a:lstStyle/>
        <a:p>
          <a:endParaRPr lang="es-CL"/>
        </a:p>
      </dgm:t>
    </dgm:pt>
    <dgm:pt modelId="{F971F9DA-FB79-49FF-8004-7A27FA5F2A6C}" type="pres">
      <dgm:prSet presAssocID="{B654D109-748A-49B8-B336-E53E0C7EBAF1}" presName="connTx" presStyleLbl="parChTrans1D2" presStyleIdx="1" presStyleCnt="2"/>
      <dgm:spPr/>
      <dgm:t>
        <a:bodyPr/>
        <a:lstStyle/>
        <a:p>
          <a:endParaRPr lang="es-CL"/>
        </a:p>
      </dgm:t>
    </dgm:pt>
    <dgm:pt modelId="{C6A59850-44C7-4ED5-9720-A23B3C0622C6}" type="pres">
      <dgm:prSet presAssocID="{6B4F16D5-97D7-425E-97DE-87A1E658E50D}" presName="root2" presStyleCnt="0"/>
      <dgm:spPr/>
    </dgm:pt>
    <dgm:pt modelId="{40CDC08F-7E71-42AB-BCAE-C261A1DD05C5}" type="pres">
      <dgm:prSet presAssocID="{6B4F16D5-97D7-425E-97DE-87A1E658E50D}" presName="LevelTwoTextNode" presStyleLbl="node2" presStyleIdx="1" presStyleCnt="2">
        <dgm:presLayoutVars>
          <dgm:chPref val="3"/>
        </dgm:presLayoutVars>
      </dgm:prSet>
      <dgm:spPr/>
      <dgm:t>
        <a:bodyPr/>
        <a:lstStyle/>
        <a:p>
          <a:endParaRPr lang="es-CL"/>
        </a:p>
      </dgm:t>
    </dgm:pt>
    <dgm:pt modelId="{DC6F384D-50A7-4175-B20E-3DA1938F075C}" type="pres">
      <dgm:prSet presAssocID="{6B4F16D5-97D7-425E-97DE-87A1E658E50D}" presName="level3hierChild" presStyleCnt="0"/>
      <dgm:spPr/>
    </dgm:pt>
  </dgm:ptLst>
  <dgm:cxnLst>
    <dgm:cxn modelId="{1AFC1640-3DDA-4546-9558-39B6EFC913C7}" type="presOf" srcId="{3AF98DBB-1FA2-423B-A7C5-4654BD982181}" destId="{FD618AE7-FD71-4BB3-8849-27AA2CE31547}" srcOrd="0" destOrd="0" presId="urn:microsoft.com/office/officeart/2008/layout/HorizontalMultiLevelHierarchy"/>
    <dgm:cxn modelId="{0388A26D-4142-438C-9072-B140CE7D701E}" type="presOf" srcId="{B654D109-748A-49B8-B336-E53E0C7EBAF1}" destId="{F971F9DA-FB79-49FF-8004-7A27FA5F2A6C}" srcOrd="1" destOrd="0" presId="urn:microsoft.com/office/officeart/2008/layout/HorizontalMultiLevelHierarchy"/>
    <dgm:cxn modelId="{61C15282-A494-47CE-9D4F-43C374069095}" type="presOf" srcId="{7CCD787B-3962-48C3-A45A-4A1E42A55DD6}" destId="{656DAB6A-25FD-4493-AE31-AD1D20554A0E}" srcOrd="0" destOrd="0" presId="urn:microsoft.com/office/officeart/2008/layout/HorizontalMultiLevelHierarchy"/>
    <dgm:cxn modelId="{A2DCC8DE-324A-44CF-BC56-1122C1734C8F}" type="presOf" srcId="{F22C81AA-6D0F-44B1-AE26-BC60977426A1}" destId="{0087CD07-E426-4E6E-AD09-C7A609AE5DB6}" srcOrd="0" destOrd="0" presId="urn:microsoft.com/office/officeart/2008/layout/HorizontalMultiLevelHierarchy"/>
    <dgm:cxn modelId="{8B886F21-078B-4165-9B55-DB9656DADF69}" type="presOf" srcId="{F22C81AA-6D0F-44B1-AE26-BC60977426A1}" destId="{2AB1051B-C516-4D9C-8FEC-908598D633D9}" srcOrd="1" destOrd="0" presId="urn:microsoft.com/office/officeart/2008/layout/HorizontalMultiLevelHierarchy"/>
    <dgm:cxn modelId="{7248BF01-E313-4077-8015-AB0CD277D007}" type="presOf" srcId="{6B4F16D5-97D7-425E-97DE-87A1E658E50D}" destId="{40CDC08F-7E71-42AB-BCAE-C261A1DD05C5}" srcOrd="0" destOrd="0" presId="urn:microsoft.com/office/officeart/2008/layout/HorizontalMultiLevelHierarchy"/>
    <dgm:cxn modelId="{F3910A7E-9CBC-4F94-B2CA-B671F49AA337}" type="presOf" srcId="{B654D109-748A-49B8-B336-E53E0C7EBAF1}" destId="{ED8302AD-A68F-47A6-A649-7A6CF400236B}" srcOrd="0" destOrd="0" presId="urn:microsoft.com/office/officeart/2008/layout/HorizontalMultiLevelHierarchy"/>
    <dgm:cxn modelId="{31E62001-3536-468B-A9EB-4276084D114E}" srcId="{3AF98DBB-1FA2-423B-A7C5-4654BD982181}" destId="{CC2B381D-13C9-4D4C-8584-4040C3B426F4}" srcOrd="0" destOrd="0" parTransId="{3645EF43-B1F4-4A16-8AA4-8725DDA4DE2B}" sibTransId="{677AE0EF-59BA-4B75-AD68-6E314738BDE8}"/>
    <dgm:cxn modelId="{6B475E97-28DE-4A6A-99ED-AE491D1C3DBB}" srcId="{CC2B381D-13C9-4D4C-8584-4040C3B426F4}" destId="{7CCD787B-3962-48C3-A45A-4A1E42A55DD6}" srcOrd="0" destOrd="0" parTransId="{F22C81AA-6D0F-44B1-AE26-BC60977426A1}" sibTransId="{3B3A8189-66FD-4DBB-A1D9-06D73E1AEC3E}"/>
    <dgm:cxn modelId="{20D72BD0-0FDA-4B8C-9B8E-331BB13C9F79}" type="presOf" srcId="{CC2B381D-13C9-4D4C-8584-4040C3B426F4}" destId="{7BE18078-D8EC-4087-8E15-827683468B44}" srcOrd="0" destOrd="0" presId="urn:microsoft.com/office/officeart/2008/layout/HorizontalMultiLevelHierarchy"/>
    <dgm:cxn modelId="{22895614-6997-4D78-BA64-42B8BC1ECFBC}" srcId="{CC2B381D-13C9-4D4C-8584-4040C3B426F4}" destId="{6B4F16D5-97D7-425E-97DE-87A1E658E50D}" srcOrd="1" destOrd="0" parTransId="{B654D109-748A-49B8-B336-E53E0C7EBAF1}" sibTransId="{E8FB8E5C-1DFD-4CAE-8F0D-3F80BC10CA19}"/>
    <dgm:cxn modelId="{BC031002-5864-49AF-9174-C70CDAB3BDBA}" type="presParOf" srcId="{FD618AE7-FD71-4BB3-8849-27AA2CE31547}" destId="{45B410FC-0549-4064-ADC9-5743F0130DAF}" srcOrd="0" destOrd="0" presId="urn:microsoft.com/office/officeart/2008/layout/HorizontalMultiLevelHierarchy"/>
    <dgm:cxn modelId="{81802B17-3851-4EA3-9D3E-7762D2386370}" type="presParOf" srcId="{45B410FC-0549-4064-ADC9-5743F0130DAF}" destId="{7BE18078-D8EC-4087-8E15-827683468B44}" srcOrd="0" destOrd="0" presId="urn:microsoft.com/office/officeart/2008/layout/HorizontalMultiLevelHierarchy"/>
    <dgm:cxn modelId="{35140E46-6BE2-4BB2-BE10-2330ABBE313B}" type="presParOf" srcId="{45B410FC-0549-4064-ADC9-5743F0130DAF}" destId="{39F39AD3-953B-47AF-BF59-7A3B65383940}" srcOrd="1" destOrd="0" presId="urn:microsoft.com/office/officeart/2008/layout/HorizontalMultiLevelHierarchy"/>
    <dgm:cxn modelId="{19FC3DEF-BABA-4436-BEDB-3024D57ABE3F}" type="presParOf" srcId="{39F39AD3-953B-47AF-BF59-7A3B65383940}" destId="{0087CD07-E426-4E6E-AD09-C7A609AE5DB6}" srcOrd="0" destOrd="0" presId="urn:microsoft.com/office/officeart/2008/layout/HorizontalMultiLevelHierarchy"/>
    <dgm:cxn modelId="{19DD58D5-69ED-47E9-864C-57988E8818E7}" type="presParOf" srcId="{0087CD07-E426-4E6E-AD09-C7A609AE5DB6}" destId="{2AB1051B-C516-4D9C-8FEC-908598D633D9}" srcOrd="0" destOrd="0" presId="urn:microsoft.com/office/officeart/2008/layout/HorizontalMultiLevelHierarchy"/>
    <dgm:cxn modelId="{FAA40775-4DB0-4A9F-B7F6-1CD0FDE8C503}" type="presParOf" srcId="{39F39AD3-953B-47AF-BF59-7A3B65383940}" destId="{F707B411-6F45-4FAF-8C34-E2FF1C7486DA}" srcOrd="1" destOrd="0" presId="urn:microsoft.com/office/officeart/2008/layout/HorizontalMultiLevelHierarchy"/>
    <dgm:cxn modelId="{45F02114-C38A-47D0-B0E7-85F7390AA53A}" type="presParOf" srcId="{F707B411-6F45-4FAF-8C34-E2FF1C7486DA}" destId="{656DAB6A-25FD-4493-AE31-AD1D20554A0E}" srcOrd="0" destOrd="0" presId="urn:microsoft.com/office/officeart/2008/layout/HorizontalMultiLevelHierarchy"/>
    <dgm:cxn modelId="{903C6F51-CF09-42BF-A3A9-93866C643AD9}" type="presParOf" srcId="{F707B411-6F45-4FAF-8C34-E2FF1C7486DA}" destId="{052B4363-6596-44ED-B068-C8CC0F5BE0D4}" srcOrd="1" destOrd="0" presId="urn:microsoft.com/office/officeart/2008/layout/HorizontalMultiLevelHierarchy"/>
    <dgm:cxn modelId="{252F1E20-5779-49DA-B9A6-E54F4F12CB17}" type="presParOf" srcId="{39F39AD3-953B-47AF-BF59-7A3B65383940}" destId="{ED8302AD-A68F-47A6-A649-7A6CF400236B}" srcOrd="2" destOrd="0" presId="urn:microsoft.com/office/officeart/2008/layout/HorizontalMultiLevelHierarchy"/>
    <dgm:cxn modelId="{9A3787B2-71B1-454E-9B38-81A19DEAB44B}" type="presParOf" srcId="{ED8302AD-A68F-47A6-A649-7A6CF400236B}" destId="{F971F9DA-FB79-49FF-8004-7A27FA5F2A6C}" srcOrd="0" destOrd="0" presId="urn:microsoft.com/office/officeart/2008/layout/HorizontalMultiLevelHierarchy"/>
    <dgm:cxn modelId="{EB61F9E5-3E29-46C7-972F-35990FB548F8}" type="presParOf" srcId="{39F39AD3-953B-47AF-BF59-7A3B65383940}" destId="{C6A59850-44C7-4ED5-9720-A23B3C0622C6}" srcOrd="3" destOrd="0" presId="urn:microsoft.com/office/officeart/2008/layout/HorizontalMultiLevelHierarchy"/>
    <dgm:cxn modelId="{B5D1FA5D-ED4B-4D23-9C3B-E55DB21AE26F}" type="presParOf" srcId="{C6A59850-44C7-4ED5-9720-A23B3C0622C6}" destId="{40CDC08F-7E71-42AB-BCAE-C261A1DD05C5}" srcOrd="0" destOrd="0" presId="urn:microsoft.com/office/officeart/2008/layout/HorizontalMultiLevelHierarchy"/>
    <dgm:cxn modelId="{7323AAA7-BDF4-4FBA-90EE-76922E2A09CC}" type="presParOf" srcId="{C6A59850-44C7-4ED5-9720-A23B3C0622C6}" destId="{DC6F384D-50A7-4175-B20E-3DA1938F075C}"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5F3DE28-9B26-40D1-BC3A-E37E69523079}"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182861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F3DE28-9B26-40D1-BC3A-E37E69523079}"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150795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F3DE28-9B26-40D1-BC3A-E37E69523079}"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403796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F3DE28-9B26-40D1-BC3A-E37E69523079}"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2DC8-E49A-4BA6-9EC6-DD3B9D00EF89}" type="slidenum">
              <a:rPr lang="en-US" smtClean="0"/>
              <a:t>‹Nº›</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942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F3DE28-9B26-40D1-BC3A-E37E69523079}"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68565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5F3DE28-9B26-40D1-BC3A-E37E69523079}"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305853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5F3DE28-9B26-40D1-BC3A-E37E69523079}"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235522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F3DE28-9B26-40D1-BC3A-E37E69523079}"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1225250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F3DE28-9B26-40D1-BC3A-E37E69523079}"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113582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F3DE28-9B26-40D1-BC3A-E37E69523079}"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129164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F3DE28-9B26-40D1-BC3A-E37E69523079}"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361339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F3DE28-9B26-40D1-BC3A-E37E69523079}"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346680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F3DE28-9B26-40D1-BC3A-E37E69523079}"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424995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5F3DE28-9B26-40D1-BC3A-E37E69523079}"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20835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3DE28-9B26-40D1-BC3A-E37E69523079}"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413947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F3DE28-9B26-40D1-BC3A-E37E69523079}"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288112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F3DE28-9B26-40D1-BC3A-E37E69523079}"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2DC8-E49A-4BA6-9EC6-DD3B9D00EF89}" type="slidenum">
              <a:rPr lang="en-US" smtClean="0"/>
              <a:t>‹Nº›</a:t>
            </a:fld>
            <a:endParaRPr lang="en-US"/>
          </a:p>
        </p:txBody>
      </p:sp>
    </p:spTree>
    <p:extLst>
      <p:ext uri="{BB962C8B-B14F-4D97-AF65-F5344CB8AC3E}">
        <p14:creationId xmlns:p14="http://schemas.microsoft.com/office/powerpoint/2010/main" val="372865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5F3DE28-9B26-40D1-BC3A-E37E69523079}" type="datetimeFigureOut">
              <a:rPr lang="en-US" smtClean="0"/>
              <a:t>3/18/2020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B772DC8-E49A-4BA6-9EC6-DD3B9D00EF89}" type="slidenum">
              <a:rPr lang="en-US" smtClean="0"/>
              <a:t>‹Nº›</a:t>
            </a:fld>
            <a:endParaRPr lang="en-US"/>
          </a:p>
        </p:txBody>
      </p:sp>
    </p:spTree>
    <p:extLst>
      <p:ext uri="{BB962C8B-B14F-4D97-AF65-F5344CB8AC3E}">
        <p14:creationId xmlns:p14="http://schemas.microsoft.com/office/powerpoint/2010/main" val="1841582019"/>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036234" y="-101527"/>
            <a:ext cx="6263882" cy="4631323"/>
          </a:xfrm>
        </p:spPr>
        <p:txBody>
          <a:bodyPr>
            <a:normAutofit/>
          </a:bodyPr>
          <a:lstStyle/>
          <a:p>
            <a:r>
              <a:rPr lang="es-CL" sz="7200" smtClean="0">
                <a:solidFill>
                  <a:schemeClr val="bg1"/>
                </a:solidFill>
              </a:rPr>
              <a:t>CLASE </a:t>
            </a:r>
            <a:r>
              <a:rPr lang="es-CL" sz="7200" smtClean="0">
                <a:solidFill>
                  <a:schemeClr val="bg1"/>
                </a:solidFill>
              </a:rPr>
              <a:t>5: </a:t>
            </a:r>
            <a:r>
              <a:rPr lang="es-CL" sz="7200" dirty="0" smtClean="0">
                <a:solidFill>
                  <a:schemeClr val="bg1"/>
                </a:solidFill>
              </a:rPr>
              <a:t>Tiempo en la narración</a:t>
            </a:r>
            <a:endParaRPr lang="en-US" sz="7200" dirty="0">
              <a:solidFill>
                <a:schemeClr val="bg1"/>
              </a:solidFill>
            </a:endParaRPr>
          </a:p>
        </p:txBody>
      </p:sp>
    </p:spTree>
    <p:extLst>
      <p:ext uri="{BB962C8B-B14F-4D97-AF65-F5344CB8AC3E}">
        <p14:creationId xmlns:p14="http://schemas.microsoft.com/office/powerpoint/2010/main" val="2715569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6655" y="-128459"/>
            <a:ext cx="10353761" cy="927279"/>
          </a:xfrm>
        </p:spPr>
        <p:txBody>
          <a:bodyPr>
            <a:normAutofit/>
          </a:bodyPr>
          <a:lstStyle/>
          <a:p>
            <a:r>
              <a:rPr lang="es-CL" sz="4800" dirty="0" smtClean="0"/>
              <a:t>ANACRONÍAS</a:t>
            </a:r>
            <a:endParaRPr lang="es-CL" sz="4800" dirty="0"/>
          </a:p>
        </p:txBody>
      </p:sp>
      <p:graphicFrame>
        <p:nvGraphicFramePr>
          <p:cNvPr id="16" name="Diagrama 15"/>
          <p:cNvGraphicFramePr/>
          <p:nvPr>
            <p:extLst>
              <p:ext uri="{D42A27DB-BD31-4B8C-83A1-F6EECF244321}">
                <p14:modId xmlns:p14="http://schemas.microsoft.com/office/powerpoint/2010/main" val="892511218"/>
              </p:ext>
            </p:extLst>
          </p:nvPr>
        </p:nvGraphicFramePr>
        <p:xfrm>
          <a:off x="5273183" y="1609117"/>
          <a:ext cx="6918817" cy="4993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a 16"/>
          <p:cNvGraphicFramePr/>
          <p:nvPr>
            <p:extLst>
              <p:ext uri="{D42A27DB-BD31-4B8C-83A1-F6EECF244321}">
                <p14:modId xmlns:p14="http://schemas.microsoft.com/office/powerpoint/2010/main" val="4086437138"/>
              </p:ext>
            </p:extLst>
          </p:nvPr>
        </p:nvGraphicFramePr>
        <p:xfrm>
          <a:off x="-788791" y="1326318"/>
          <a:ext cx="6882327" cy="4752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CuadroTexto 17"/>
          <p:cNvSpPr txBox="1"/>
          <p:nvPr/>
        </p:nvSpPr>
        <p:spPr>
          <a:xfrm>
            <a:off x="1817752" y="2328481"/>
            <a:ext cx="392805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t>Un flashback es una técnica narrativa </a:t>
            </a:r>
            <a:r>
              <a:rPr lang="es-ES" dirty="0" smtClean="0"/>
              <a:t>que retrotrae rápidamente </a:t>
            </a:r>
            <a:r>
              <a:rPr lang="es-ES" dirty="0"/>
              <a:t>la narración temporal a un acontecimiento </a:t>
            </a:r>
            <a:r>
              <a:rPr lang="es-ES" dirty="0" smtClean="0"/>
              <a:t>pasado.</a:t>
            </a:r>
            <a:endParaRPr lang="es-CL" dirty="0"/>
          </a:p>
        </p:txBody>
      </p:sp>
      <p:sp>
        <p:nvSpPr>
          <p:cNvPr id="19" name="CuadroTexto 18"/>
          <p:cNvSpPr txBox="1"/>
          <p:nvPr/>
        </p:nvSpPr>
        <p:spPr>
          <a:xfrm>
            <a:off x="1470023" y="4682882"/>
            <a:ext cx="4623514"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El </a:t>
            </a:r>
            <a:r>
              <a:rPr lang="es-ES" sz="1600" dirty="0" err="1"/>
              <a:t>racconto</a:t>
            </a:r>
            <a:r>
              <a:rPr lang="es-ES" sz="1600" dirty="0"/>
              <a:t> también nos retrotrae al pasado, pero no de una manera tan volátil. </a:t>
            </a:r>
            <a:r>
              <a:rPr lang="es-ES" sz="1600" dirty="0" err="1"/>
              <a:t>Racconto</a:t>
            </a:r>
            <a:r>
              <a:rPr lang="es-ES" sz="1600" dirty="0"/>
              <a:t> en italiano quiere decir “relato, historia”, y eso es lo que es: una historia dentro de una historia. Los pasajes al pasado suelen ser largos y extenderse en el tiempo. No se limitan solo a una escena o suceso, sino a toda una serie de acontecimientos. </a:t>
            </a:r>
            <a:endParaRPr lang="es-CL" sz="1600" dirty="0"/>
          </a:p>
        </p:txBody>
      </p:sp>
      <p:sp>
        <p:nvSpPr>
          <p:cNvPr id="20" name="CuadroTexto 19"/>
          <p:cNvSpPr txBox="1"/>
          <p:nvPr/>
        </p:nvSpPr>
        <p:spPr>
          <a:xfrm>
            <a:off x="7828607" y="3528810"/>
            <a:ext cx="3464417"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dirty="0"/>
              <a:t>E</a:t>
            </a:r>
            <a:r>
              <a:rPr lang="es-ES" dirty="0" smtClean="0"/>
              <a:t>s </a:t>
            </a:r>
            <a:r>
              <a:rPr lang="es-ES" dirty="0"/>
              <a:t>un salto hacia adelante en el tiempo,</a:t>
            </a:r>
            <a:r>
              <a:rPr lang="es-ES" b="1" dirty="0"/>
              <a:t> </a:t>
            </a:r>
            <a:r>
              <a:rPr lang="es-ES" dirty="0"/>
              <a:t>para después retornar al momento presente de la narración, actuando como recurso de anticipación más allá de los límites del relato.</a:t>
            </a:r>
            <a:endParaRPr lang="es-CL" dirty="0"/>
          </a:p>
        </p:txBody>
      </p:sp>
      <p:sp>
        <p:nvSpPr>
          <p:cNvPr id="21" name="CuadroTexto 20"/>
          <p:cNvSpPr txBox="1"/>
          <p:nvPr/>
        </p:nvSpPr>
        <p:spPr>
          <a:xfrm>
            <a:off x="394636" y="733044"/>
            <a:ext cx="2846231" cy="707886"/>
          </a:xfrm>
          <a:prstGeom prst="rect">
            <a:avLst/>
          </a:prstGeom>
          <a:noFill/>
        </p:spPr>
        <p:txBody>
          <a:bodyPr wrap="square" rtlCol="0">
            <a:spAutoFit/>
          </a:bodyPr>
          <a:lstStyle/>
          <a:p>
            <a:r>
              <a:rPr lang="es-CL" sz="4000" dirty="0" smtClean="0"/>
              <a:t>PASADO</a:t>
            </a:r>
            <a:endParaRPr lang="es-CL" sz="4000" dirty="0"/>
          </a:p>
        </p:txBody>
      </p:sp>
      <p:sp>
        <p:nvSpPr>
          <p:cNvPr id="22" name="CuadroTexto 21"/>
          <p:cNvSpPr txBox="1"/>
          <p:nvPr/>
        </p:nvSpPr>
        <p:spPr>
          <a:xfrm>
            <a:off x="6296536" y="972375"/>
            <a:ext cx="2846231" cy="707886"/>
          </a:xfrm>
          <a:prstGeom prst="rect">
            <a:avLst/>
          </a:prstGeom>
          <a:noFill/>
        </p:spPr>
        <p:txBody>
          <a:bodyPr wrap="square" rtlCol="0">
            <a:spAutoFit/>
          </a:bodyPr>
          <a:lstStyle/>
          <a:p>
            <a:r>
              <a:rPr lang="es-CL" sz="4000" dirty="0" smtClean="0"/>
              <a:t>FUTURO</a:t>
            </a:r>
            <a:endParaRPr lang="es-CL" sz="4000" dirty="0"/>
          </a:p>
        </p:txBody>
      </p:sp>
    </p:spTree>
    <p:extLst>
      <p:ext uri="{BB962C8B-B14F-4D97-AF65-F5344CB8AC3E}">
        <p14:creationId xmlns:p14="http://schemas.microsoft.com/office/powerpoint/2010/main" val="345245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5400" b="1" dirty="0" smtClean="0">
                <a:solidFill>
                  <a:schemeClr val="bg1"/>
                </a:solidFill>
              </a:rPr>
              <a:t>El tiempo narrativo</a:t>
            </a:r>
            <a:endParaRPr lang="en-US" sz="5400" dirty="0">
              <a:solidFill>
                <a:schemeClr val="bg1"/>
              </a:solidFill>
            </a:endParaRPr>
          </a:p>
        </p:txBody>
      </p:sp>
      <p:sp>
        <p:nvSpPr>
          <p:cNvPr id="3" name="Marcador de contenido 2"/>
          <p:cNvSpPr>
            <a:spLocks noGrp="1"/>
          </p:cNvSpPr>
          <p:nvPr>
            <p:ph idx="1"/>
          </p:nvPr>
        </p:nvSpPr>
        <p:spPr>
          <a:xfrm>
            <a:off x="674645" y="1935921"/>
            <a:ext cx="6120051" cy="4761936"/>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s-ES" sz="2400" dirty="0" smtClean="0">
                <a:solidFill>
                  <a:schemeClr val="bg1"/>
                </a:solidFill>
                <a:effectLst/>
              </a:rPr>
              <a:t>El </a:t>
            </a:r>
            <a:r>
              <a:rPr lang="es-ES" sz="2400" dirty="0">
                <a:solidFill>
                  <a:schemeClr val="bg1"/>
                </a:solidFill>
                <a:effectLst/>
              </a:rPr>
              <a:t>tiempo referencial histórico es el tiempo de la realidad que sirve de base para comprender el concepto de temporalidad y contextualizar la narración.</a:t>
            </a:r>
            <a:br>
              <a:rPr lang="es-ES" sz="2400" dirty="0">
                <a:solidFill>
                  <a:schemeClr val="bg1"/>
                </a:solidFill>
                <a:effectLst/>
              </a:rPr>
            </a:br>
            <a:r>
              <a:rPr lang="es-ES" sz="2400" dirty="0">
                <a:solidFill>
                  <a:schemeClr val="bg1"/>
                </a:solidFill>
                <a:effectLst/>
              </a:rPr>
              <a:t> </a:t>
            </a:r>
            <a:r>
              <a:rPr lang="es-ES" sz="2400" dirty="0" smtClean="0">
                <a:solidFill>
                  <a:schemeClr val="bg1"/>
                </a:solidFill>
                <a:effectLst/>
              </a:rPr>
              <a:t>El </a:t>
            </a:r>
            <a:r>
              <a:rPr lang="es-ES" sz="2400" dirty="0">
                <a:solidFill>
                  <a:schemeClr val="bg1"/>
                </a:solidFill>
                <a:effectLst/>
              </a:rPr>
              <a:t>concepto de tiempo en la narración presenta diferentes planos de estudio: el tiempo referencial histórico, el tiempo de la historia y el tiempo del relato.</a:t>
            </a:r>
          </a:p>
          <a:p>
            <a:endParaRPr lang="en-US" dirty="0">
              <a:solidFill>
                <a:schemeClr val="bg1"/>
              </a:solidFill>
            </a:endParaRPr>
          </a:p>
        </p:txBody>
      </p:sp>
      <p:pic>
        <p:nvPicPr>
          <p:cNvPr id="2050" name="Picture 2" descr="Resultado de imagen para tiempo histor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301" y="2411889"/>
            <a:ext cx="37242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870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a:solidFill>
                  <a:schemeClr val="bg1"/>
                </a:solidFill>
              </a:rPr>
              <a:t>1</a:t>
            </a:r>
            <a:r>
              <a:rPr lang="es-ES" sz="4400" b="1" dirty="0" smtClean="0">
                <a:solidFill>
                  <a:schemeClr val="bg1"/>
                </a:solidFill>
              </a:rPr>
              <a:t>. El tiempo referencial histórico</a:t>
            </a:r>
            <a:r>
              <a:rPr lang="es-ES" sz="4400" dirty="0" smtClean="0">
                <a:solidFill>
                  <a:schemeClr val="bg1"/>
                </a:solidFill>
              </a:rPr>
              <a:t/>
            </a:r>
            <a:br>
              <a:rPr lang="es-ES" sz="4400" dirty="0" smtClean="0">
                <a:solidFill>
                  <a:schemeClr val="bg1"/>
                </a:solidFill>
              </a:rPr>
            </a:br>
            <a:endParaRPr lang="en-US" sz="4400" dirty="0">
              <a:solidFill>
                <a:schemeClr val="bg1"/>
              </a:solidFill>
            </a:endParaRPr>
          </a:p>
        </p:txBody>
      </p:sp>
      <p:sp>
        <p:nvSpPr>
          <p:cNvPr id="3" name="Marcador de contenido 2"/>
          <p:cNvSpPr>
            <a:spLocks noGrp="1"/>
          </p:cNvSpPr>
          <p:nvPr>
            <p:ph idx="1"/>
          </p:nvPr>
        </p:nvSpPr>
        <p:spPr>
          <a:xfrm>
            <a:off x="913795" y="1509026"/>
            <a:ext cx="10353762" cy="1378656"/>
          </a:xfrm>
        </p:spPr>
        <p:txBody>
          <a:bodyPr>
            <a:normAutofit/>
          </a:bodyPr>
          <a:lstStyle/>
          <a:p>
            <a:pPr marL="0" indent="0">
              <a:buNone/>
            </a:pPr>
            <a:r>
              <a:rPr lang="es-ES" dirty="0" smtClean="0">
                <a:solidFill>
                  <a:schemeClr val="bg1"/>
                </a:solidFill>
                <a:effectLst/>
              </a:rPr>
              <a:t>Es </a:t>
            </a:r>
            <a:r>
              <a:rPr lang="es-ES" dirty="0">
                <a:solidFill>
                  <a:schemeClr val="bg1"/>
                </a:solidFill>
                <a:effectLst/>
              </a:rPr>
              <a:t>considerado el tiempo que permite contextualizar la obra en un determinado momento histórico; con sus características sociales y culturales que determinan la concepción de mundo.</a:t>
            </a:r>
          </a:p>
          <a:p>
            <a:pPr marL="0" indent="0">
              <a:buNone/>
            </a:pPr>
            <a:endParaRPr lang="es-ES" dirty="0">
              <a:solidFill>
                <a:schemeClr val="bg1"/>
              </a:solidFill>
              <a:effectLst/>
            </a:endParaRPr>
          </a:p>
        </p:txBody>
      </p:sp>
      <p:sp>
        <p:nvSpPr>
          <p:cNvPr id="4" name="Rectángulo 3"/>
          <p:cNvSpPr/>
          <p:nvPr/>
        </p:nvSpPr>
        <p:spPr>
          <a:xfrm>
            <a:off x="172514" y="2803366"/>
            <a:ext cx="7137010"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dirty="0" smtClean="0">
                <a:solidFill>
                  <a:schemeClr val="bg1"/>
                </a:solidFill>
                <a:effectLst/>
              </a:rPr>
              <a:t>Ejemplo:</a:t>
            </a:r>
          </a:p>
          <a:p>
            <a:r>
              <a:rPr lang="es-ES" dirty="0" smtClean="0">
                <a:solidFill>
                  <a:schemeClr val="bg1"/>
                </a:solidFill>
                <a:effectLst/>
              </a:rPr>
              <a:t> “Fue en una de esas calles que desde la Avenida del Brasil arrancan hacia Errázuriz; una calle silenciosa, de altos edificios. Arquitectura abigarrada y señorial de 1900. A través de las ventanas, apenas caen las primeras sombras, se advierten interiores confortables, en cuya placidez flotan grandes pantallas rojas y amarillas. Gringos presurosos, damas muy prendidas, criados de albos delantales transitan la calle. Tanta quietud le hacía a uno preguntarse con extrañeza: ¿Qué hace en este sitio el “Bar Kiel”? ¿Su clientela está formada por gentes de esta calle? Preguntas ociosas para quien sepa que Valparaíso, si en cualquier parte dispone de bebida, también en cualquier parte dispone de bebedor”.</a:t>
            </a:r>
          </a:p>
          <a:p>
            <a:r>
              <a:rPr lang="es-ES" dirty="0" smtClean="0">
                <a:solidFill>
                  <a:schemeClr val="bg1"/>
                </a:solidFill>
                <a:effectLst/>
              </a:rPr>
              <a:t>Salvador Reyes, Valparaíso puerto de nostalgia.</a:t>
            </a:r>
            <a:endParaRPr lang="es-ES" dirty="0">
              <a:solidFill>
                <a:schemeClr val="bg1"/>
              </a:solidFill>
              <a:effectLst/>
            </a:endParaRPr>
          </a:p>
        </p:txBody>
      </p:sp>
      <p:pic>
        <p:nvPicPr>
          <p:cNvPr id="3074" name="Picture 2" descr="Resultado de imagen para cal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526" y="3264525"/>
            <a:ext cx="4698474" cy="313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31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5400" dirty="0">
                <a:solidFill>
                  <a:schemeClr val="bg1"/>
                </a:solidFill>
              </a:rPr>
              <a:t>2</a:t>
            </a:r>
            <a:r>
              <a:rPr lang="es-ES" sz="5400" b="1" dirty="0" smtClean="0">
                <a:solidFill>
                  <a:schemeClr val="bg1"/>
                </a:solidFill>
              </a:rPr>
              <a:t>. El Tiempo de la historia</a:t>
            </a:r>
            <a:r>
              <a:rPr lang="es-ES" sz="5400" dirty="0" smtClean="0">
                <a:solidFill>
                  <a:schemeClr val="bg1"/>
                </a:solidFill>
              </a:rPr>
              <a:t/>
            </a:r>
            <a:br>
              <a:rPr lang="es-ES" sz="5400" dirty="0" smtClean="0">
                <a:solidFill>
                  <a:schemeClr val="bg1"/>
                </a:solidFill>
              </a:rPr>
            </a:br>
            <a:endParaRPr lang="en-US" sz="5400" dirty="0">
              <a:solidFill>
                <a:schemeClr val="bg1"/>
              </a:solidFill>
            </a:endParaRPr>
          </a:p>
        </p:txBody>
      </p:sp>
      <p:sp>
        <p:nvSpPr>
          <p:cNvPr id="3" name="Marcador de contenido 2"/>
          <p:cNvSpPr>
            <a:spLocks noGrp="1"/>
          </p:cNvSpPr>
          <p:nvPr>
            <p:ph idx="1"/>
          </p:nvPr>
        </p:nvSpPr>
        <p:spPr>
          <a:xfrm>
            <a:off x="6224336" y="1823349"/>
            <a:ext cx="5738051" cy="4449114"/>
          </a:xfrm>
        </p:spPr>
        <p:txBody>
          <a:bodyPr>
            <a:normAutofit/>
          </a:bodyPr>
          <a:lstStyle/>
          <a:p>
            <a:pPr marL="0" indent="0">
              <a:buNone/>
            </a:pPr>
            <a:r>
              <a:rPr lang="es-ES" sz="3200" dirty="0" smtClean="0">
                <a:solidFill>
                  <a:schemeClr val="bg1"/>
                </a:solidFill>
                <a:effectLst/>
              </a:rPr>
              <a:t>Es </a:t>
            </a:r>
            <a:r>
              <a:rPr lang="es-ES" sz="3200" dirty="0">
                <a:solidFill>
                  <a:schemeClr val="bg1"/>
                </a:solidFill>
                <a:effectLst/>
              </a:rPr>
              <a:t>el conjunto de acciones consideradas en su sucesión cronológica, tal como se ordenan naturalmente en la realidad referencial.</a:t>
            </a:r>
          </a:p>
        </p:txBody>
      </p:sp>
      <p:pic>
        <p:nvPicPr>
          <p:cNvPr id="4098" name="Picture 2" descr="Resultado de imagen para relo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55" y="1663230"/>
            <a:ext cx="4769351" cy="476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720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5400" b="1" dirty="0" smtClean="0">
                <a:solidFill>
                  <a:schemeClr val="bg1"/>
                </a:solidFill>
              </a:rPr>
              <a:t>3. El tiempo del relato</a:t>
            </a:r>
            <a:r>
              <a:rPr lang="es-ES" sz="5400" dirty="0" smtClean="0">
                <a:solidFill>
                  <a:schemeClr val="bg1"/>
                </a:solidFill>
              </a:rPr>
              <a:t/>
            </a:r>
            <a:br>
              <a:rPr lang="es-ES" sz="5400" dirty="0" smtClean="0">
                <a:solidFill>
                  <a:schemeClr val="bg1"/>
                </a:solidFill>
              </a:rPr>
            </a:br>
            <a:endParaRPr lang="en-US" sz="5400" dirty="0">
              <a:solidFill>
                <a:schemeClr val="bg1"/>
              </a:solidFill>
            </a:endParaRPr>
          </a:p>
        </p:txBody>
      </p:sp>
      <p:sp>
        <p:nvSpPr>
          <p:cNvPr id="3" name="Marcador de contenido 2"/>
          <p:cNvSpPr>
            <a:spLocks noGrp="1"/>
          </p:cNvSpPr>
          <p:nvPr>
            <p:ph idx="1"/>
          </p:nvPr>
        </p:nvSpPr>
        <p:spPr>
          <a:xfrm>
            <a:off x="913795" y="1935921"/>
            <a:ext cx="10353762" cy="2282977"/>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0" indent="0">
              <a:buNone/>
            </a:pPr>
            <a:r>
              <a:rPr lang="es-ES" sz="2800" dirty="0" smtClean="0">
                <a:solidFill>
                  <a:schemeClr val="bg1"/>
                </a:solidFill>
                <a:effectLst/>
              </a:rPr>
              <a:t>Es </a:t>
            </a:r>
            <a:r>
              <a:rPr lang="es-ES" sz="2800" dirty="0">
                <a:solidFill>
                  <a:schemeClr val="bg1"/>
                </a:solidFill>
                <a:effectLst/>
              </a:rPr>
              <a:t>la disposición artística de los acontecimientos según la finalidad del narrador, tal y como aparecen en la narración. Orden que no siempre coincide con la presentación cronológica de la historia. Se pueden relatar los hechos en su sucesión cronológica lineal, en forma discontinua o en retrospectiva. Diferentes tiempos narrativos, que son</a:t>
            </a:r>
            <a:r>
              <a:rPr lang="es-ES" dirty="0" smtClean="0">
                <a:solidFill>
                  <a:schemeClr val="bg1"/>
                </a:solidFill>
                <a:effectLst/>
              </a:rPr>
              <a:t>:</a:t>
            </a:r>
            <a:endParaRPr lang="es-ES" dirty="0">
              <a:solidFill>
                <a:schemeClr val="bg1"/>
              </a:solidFill>
              <a:effectLst/>
            </a:endParaRPr>
          </a:p>
        </p:txBody>
      </p:sp>
      <p:sp>
        <p:nvSpPr>
          <p:cNvPr id="4" name="Rectángulo 3"/>
          <p:cNvSpPr/>
          <p:nvPr/>
        </p:nvSpPr>
        <p:spPr>
          <a:xfrm>
            <a:off x="4678667" y="4373691"/>
            <a:ext cx="2824016"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sz="2400" dirty="0" smtClean="0">
                <a:solidFill>
                  <a:schemeClr val="bg1"/>
                </a:solidFill>
                <a:effectLst/>
              </a:rPr>
              <a:t> Ab ovo</a:t>
            </a:r>
          </a:p>
          <a:p>
            <a:r>
              <a:rPr lang="es-ES" sz="2400" dirty="0" smtClean="0">
                <a:solidFill>
                  <a:schemeClr val="bg1"/>
                </a:solidFill>
                <a:effectLst/>
              </a:rPr>
              <a:t>In media res</a:t>
            </a:r>
          </a:p>
          <a:p>
            <a:r>
              <a:rPr lang="es-ES" sz="2400" dirty="0" smtClean="0">
                <a:solidFill>
                  <a:schemeClr val="bg1"/>
                </a:solidFill>
                <a:effectLst/>
              </a:rPr>
              <a:t>In extremas res</a:t>
            </a:r>
            <a:endParaRPr lang="es-ES" sz="2400" dirty="0">
              <a:solidFill>
                <a:schemeClr val="bg1"/>
              </a:solidFill>
              <a:effectLst/>
            </a:endParaRPr>
          </a:p>
        </p:txBody>
      </p:sp>
    </p:spTree>
    <p:extLst>
      <p:ext uri="{BB962C8B-B14F-4D97-AF65-F5344CB8AC3E}">
        <p14:creationId xmlns:p14="http://schemas.microsoft.com/office/powerpoint/2010/main" val="3650960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b="1" dirty="0" smtClean="0">
                <a:solidFill>
                  <a:schemeClr val="bg1"/>
                </a:solidFill>
              </a:rPr>
              <a:t>Narración “</a:t>
            </a:r>
            <a:r>
              <a:rPr lang="es-ES" sz="4400" b="1" dirty="0" err="1" smtClean="0">
                <a:solidFill>
                  <a:schemeClr val="bg1"/>
                </a:solidFill>
              </a:rPr>
              <a:t>aB</a:t>
            </a:r>
            <a:r>
              <a:rPr lang="es-ES" sz="4400" b="1" dirty="0" smtClean="0">
                <a:solidFill>
                  <a:schemeClr val="bg1"/>
                </a:solidFill>
              </a:rPr>
              <a:t> ovo”:</a:t>
            </a:r>
            <a:br>
              <a:rPr lang="es-ES" sz="4400" b="1" dirty="0" smtClean="0">
                <a:solidFill>
                  <a:schemeClr val="bg1"/>
                </a:solidFill>
              </a:rPr>
            </a:br>
            <a:r>
              <a:rPr lang="es-ES" sz="4400" b="1" dirty="0" smtClean="0">
                <a:solidFill>
                  <a:schemeClr val="bg1"/>
                </a:solidFill>
              </a:rPr>
              <a:t> </a:t>
            </a:r>
            <a:r>
              <a:rPr lang="es-ES" sz="4400" dirty="0" smtClean="0">
                <a:solidFill>
                  <a:schemeClr val="bg1"/>
                </a:solidFill>
              </a:rPr>
              <a:t>(lat. </a:t>
            </a:r>
            <a:r>
              <a:rPr lang="es-ES" sz="4400" i="1" dirty="0" smtClean="0">
                <a:solidFill>
                  <a:schemeClr val="bg1"/>
                </a:solidFill>
              </a:rPr>
              <a:t>desde el huevo</a:t>
            </a:r>
            <a:r>
              <a:rPr lang="es-ES" sz="4400" dirty="0" smtClean="0">
                <a:solidFill>
                  <a:schemeClr val="bg1"/>
                </a:solidFill>
              </a:rPr>
              <a:t>) </a:t>
            </a:r>
            <a:endParaRPr lang="en-US" sz="4400" dirty="0">
              <a:solidFill>
                <a:schemeClr val="bg1"/>
              </a:solidFill>
            </a:endParaRPr>
          </a:p>
        </p:txBody>
      </p:sp>
      <p:sp>
        <p:nvSpPr>
          <p:cNvPr id="3" name="Marcador de contenido 2"/>
          <p:cNvSpPr>
            <a:spLocks noGrp="1"/>
          </p:cNvSpPr>
          <p:nvPr>
            <p:ph idx="1"/>
          </p:nvPr>
        </p:nvSpPr>
        <p:spPr>
          <a:xfrm>
            <a:off x="267389" y="3336758"/>
            <a:ext cx="11646569" cy="3272589"/>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s-ES" dirty="0" smtClean="0">
                <a:solidFill>
                  <a:schemeClr val="bg1"/>
                </a:solidFill>
                <a:effectLst/>
              </a:rPr>
              <a:t>Ejemplo</a:t>
            </a:r>
            <a:r>
              <a:rPr lang="es-ES" dirty="0">
                <a:solidFill>
                  <a:schemeClr val="bg1"/>
                </a:solidFill>
                <a:effectLst/>
              </a:rPr>
              <a:t>:</a:t>
            </a:r>
          </a:p>
          <a:p>
            <a:pPr marL="0" indent="0">
              <a:buNone/>
            </a:pPr>
            <a:r>
              <a:rPr lang="es-ES" dirty="0" smtClean="0">
                <a:solidFill>
                  <a:schemeClr val="bg1"/>
                </a:solidFill>
                <a:effectLst/>
              </a:rPr>
              <a:t>“</a:t>
            </a:r>
            <a:r>
              <a:rPr lang="es-ES" dirty="0">
                <a:solidFill>
                  <a:schemeClr val="bg1"/>
                </a:solidFill>
                <a:effectLst/>
              </a:rPr>
              <a:t>Pues sepa vuestra merced, ante todas cosas, que a mí llaman Lázaro de Tormes, hijo de Tomé González y de </a:t>
            </a:r>
            <a:r>
              <a:rPr lang="es-ES" dirty="0" err="1">
                <a:solidFill>
                  <a:schemeClr val="bg1"/>
                </a:solidFill>
                <a:effectLst/>
              </a:rPr>
              <a:t>Antona</a:t>
            </a:r>
            <a:r>
              <a:rPr lang="es-ES" dirty="0">
                <a:solidFill>
                  <a:schemeClr val="bg1"/>
                </a:solidFill>
                <a:effectLst/>
              </a:rPr>
              <a:t> Pérez, naturales de Tejares, aldea de Salamanca. Mi nacimiento fue dentro del río Tormes, por la cual causa tomé el sobrenombre, y fue de esta manera: Mi padre, que Dios perdone, tenía cargo de proveer una molienda de una </a:t>
            </a:r>
            <a:r>
              <a:rPr lang="es-ES" dirty="0" err="1">
                <a:solidFill>
                  <a:schemeClr val="bg1"/>
                </a:solidFill>
                <a:effectLst/>
              </a:rPr>
              <a:t>azeña</a:t>
            </a:r>
            <a:r>
              <a:rPr lang="es-ES" dirty="0">
                <a:solidFill>
                  <a:schemeClr val="bg1"/>
                </a:solidFill>
                <a:effectLst/>
              </a:rPr>
              <a:t> que está ribera de aquel río, en la cual fue molinero más de quince años y, estando mi madre una noche en la </a:t>
            </a:r>
            <a:r>
              <a:rPr lang="es-ES" dirty="0" err="1">
                <a:solidFill>
                  <a:schemeClr val="bg1"/>
                </a:solidFill>
                <a:effectLst/>
              </a:rPr>
              <a:t>azeña</a:t>
            </a:r>
            <a:r>
              <a:rPr lang="es-ES" dirty="0">
                <a:solidFill>
                  <a:schemeClr val="bg1"/>
                </a:solidFill>
                <a:effectLst/>
              </a:rPr>
              <a:t>, preñada de mí, </a:t>
            </a:r>
            <a:r>
              <a:rPr lang="es-ES" dirty="0" err="1">
                <a:solidFill>
                  <a:schemeClr val="bg1"/>
                </a:solidFill>
                <a:effectLst/>
              </a:rPr>
              <a:t>tomóle</a:t>
            </a:r>
            <a:r>
              <a:rPr lang="es-ES" dirty="0">
                <a:solidFill>
                  <a:schemeClr val="bg1"/>
                </a:solidFill>
                <a:effectLst/>
              </a:rPr>
              <a:t> el parto y </a:t>
            </a:r>
            <a:r>
              <a:rPr lang="es-ES" dirty="0" err="1">
                <a:solidFill>
                  <a:schemeClr val="bg1"/>
                </a:solidFill>
                <a:effectLst/>
              </a:rPr>
              <a:t>parióme</a:t>
            </a:r>
            <a:r>
              <a:rPr lang="es-ES" dirty="0">
                <a:solidFill>
                  <a:schemeClr val="bg1"/>
                </a:solidFill>
                <a:effectLst/>
              </a:rPr>
              <a:t> allí; de manera que con verdad me puedo decir nacido en el río.”</a:t>
            </a:r>
          </a:p>
          <a:p>
            <a:r>
              <a:rPr lang="es-ES" dirty="0">
                <a:solidFill>
                  <a:schemeClr val="bg1"/>
                </a:solidFill>
                <a:effectLst/>
              </a:rPr>
              <a:t>Anónimo, El Lazarillo de Tormes.</a:t>
            </a:r>
          </a:p>
        </p:txBody>
      </p:sp>
      <p:sp>
        <p:nvSpPr>
          <p:cNvPr id="4" name="Rectángulo 3"/>
          <p:cNvSpPr/>
          <p:nvPr/>
        </p:nvSpPr>
        <p:spPr>
          <a:xfrm>
            <a:off x="267390" y="2076544"/>
            <a:ext cx="11646569" cy="1569660"/>
          </a:xfrm>
          <a:prstGeom prst="rect">
            <a:avLst/>
          </a:prstGeom>
        </p:spPr>
        <p:txBody>
          <a:bodyPr wrap="square">
            <a:spAutoFit/>
          </a:bodyPr>
          <a:lstStyle/>
          <a:p>
            <a:r>
              <a:rPr lang="es-ES" sz="2400" dirty="0" smtClean="0">
                <a:solidFill>
                  <a:schemeClr val="bg1"/>
                </a:solidFill>
                <a:effectLst/>
              </a:rPr>
              <a:t>Significa que el relato comienza en el momento del inicio cronológico de la historia. La narración “ab ovo” sigue linealmente la secuencia narrativa desde el principio hasta su desenlace.</a:t>
            </a:r>
          </a:p>
          <a:p>
            <a:r>
              <a:rPr lang="es-ES" sz="2400" dirty="0" smtClean="0">
                <a:solidFill>
                  <a:schemeClr val="bg1"/>
                </a:solidFill>
                <a:effectLst/>
              </a:rPr>
              <a:t> </a:t>
            </a:r>
            <a:endParaRPr lang="es-ES" sz="2400" dirty="0">
              <a:solidFill>
                <a:schemeClr val="bg1"/>
              </a:solidFill>
              <a:effectLst/>
            </a:endParaRPr>
          </a:p>
        </p:txBody>
      </p:sp>
    </p:spTree>
    <p:extLst>
      <p:ext uri="{BB962C8B-B14F-4D97-AF65-F5344CB8AC3E}">
        <p14:creationId xmlns:p14="http://schemas.microsoft.com/office/powerpoint/2010/main" val="1301151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smtClean="0">
                <a:solidFill>
                  <a:schemeClr val="bg1"/>
                </a:solidFill>
              </a:rPr>
              <a:t>Narración “in medias res”: </a:t>
            </a:r>
            <a:r>
              <a:rPr lang="es-ES" sz="4000" dirty="0" smtClean="0">
                <a:solidFill>
                  <a:schemeClr val="bg1"/>
                </a:solidFill>
              </a:rPr>
              <a:t>(lat. </a:t>
            </a:r>
            <a:r>
              <a:rPr lang="es-ES" sz="4000" i="1" dirty="0" smtClean="0">
                <a:solidFill>
                  <a:schemeClr val="bg1"/>
                </a:solidFill>
              </a:rPr>
              <a:t>en medio de la cosa</a:t>
            </a:r>
            <a:r>
              <a:rPr lang="es-ES" sz="4000" dirty="0" smtClean="0">
                <a:solidFill>
                  <a:schemeClr val="bg1"/>
                </a:solidFill>
              </a:rPr>
              <a:t>) </a:t>
            </a:r>
            <a:endParaRPr lang="en-US" sz="4000" dirty="0">
              <a:solidFill>
                <a:schemeClr val="bg1"/>
              </a:solidFill>
            </a:endParaRPr>
          </a:p>
        </p:txBody>
      </p:sp>
      <p:sp>
        <p:nvSpPr>
          <p:cNvPr id="3" name="Marcador de contenido 2"/>
          <p:cNvSpPr>
            <a:spLocks noGrp="1"/>
          </p:cNvSpPr>
          <p:nvPr>
            <p:ph idx="1"/>
          </p:nvPr>
        </p:nvSpPr>
        <p:spPr>
          <a:xfrm>
            <a:off x="913795" y="2096063"/>
            <a:ext cx="10353762" cy="1737999"/>
          </a:xfrm>
        </p:spPr>
        <p:txBody>
          <a:bodyPr>
            <a:normAutofit/>
          </a:bodyPr>
          <a:lstStyle/>
          <a:p>
            <a:pPr marL="0" indent="0">
              <a:buNone/>
            </a:pPr>
            <a:r>
              <a:rPr lang="es-ES" dirty="0">
                <a:solidFill>
                  <a:schemeClr val="bg1"/>
                </a:solidFill>
                <a:effectLst/>
              </a:rPr>
              <a:t>S</a:t>
            </a:r>
            <a:r>
              <a:rPr lang="es-ES" dirty="0" smtClean="0">
                <a:solidFill>
                  <a:schemeClr val="bg1"/>
                </a:solidFill>
                <a:effectLst/>
              </a:rPr>
              <a:t>ignifica </a:t>
            </a:r>
            <a:r>
              <a:rPr lang="es-ES" dirty="0">
                <a:solidFill>
                  <a:schemeClr val="bg1"/>
                </a:solidFill>
                <a:effectLst/>
              </a:rPr>
              <a:t>que el relato comienza en un momento ya avanzado de la historia. Desde ahí el narrador avanza o retrocede en la narración. Esta es la disposición narrativa más frecuente en las novelas contemporáneas: hay saltos, tanto al pasado distante como al inmediato, que alteran la linealidad temporal.</a:t>
            </a:r>
          </a:p>
          <a:p>
            <a:pPr marL="0" indent="0">
              <a:buNone/>
            </a:pPr>
            <a:endParaRPr lang="es-ES" dirty="0">
              <a:solidFill>
                <a:schemeClr val="bg1"/>
              </a:solidFill>
              <a:effectLst/>
            </a:endParaRPr>
          </a:p>
        </p:txBody>
      </p:sp>
      <p:sp>
        <p:nvSpPr>
          <p:cNvPr id="4" name="Rectángulo 3"/>
          <p:cNvSpPr/>
          <p:nvPr/>
        </p:nvSpPr>
        <p:spPr>
          <a:xfrm>
            <a:off x="705852" y="3718679"/>
            <a:ext cx="10561704"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dirty="0" smtClean="0">
                <a:solidFill>
                  <a:schemeClr val="bg1"/>
                </a:solidFill>
                <a:effectLst/>
              </a:rPr>
              <a:t>Ejemplo:</a:t>
            </a:r>
          </a:p>
          <a:p>
            <a:r>
              <a:rPr lang="es-ES" dirty="0" smtClean="0">
                <a:solidFill>
                  <a:schemeClr val="bg1"/>
                </a:solidFill>
                <a:effectLst/>
              </a:rPr>
              <a:t>“Sobre el techo de la casa, recortados contra la luz del amanecer, los jotes semejan un par de viejitos acurrucados, vestidos de frac y con las manos en los bolsillos. (...)</a:t>
            </a:r>
          </a:p>
          <a:p>
            <a:r>
              <a:rPr lang="es-ES" dirty="0" smtClean="0">
                <a:solidFill>
                  <a:schemeClr val="bg1"/>
                </a:solidFill>
                <a:effectLst/>
              </a:rPr>
              <a:t>Fue un helado día de julio que Olegario Santana se halló a los jotes en el interior de su calichera, cuando eran apenas un par de polluelos feos y enclenques. Por hacerle una broma, los </a:t>
            </a:r>
            <a:r>
              <a:rPr lang="es-ES" dirty="0" err="1" smtClean="0">
                <a:solidFill>
                  <a:schemeClr val="bg1"/>
                </a:solidFill>
                <a:effectLst/>
              </a:rPr>
              <a:t>calicheros</a:t>
            </a:r>
            <a:r>
              <a:rPr lang="es-ES" dirty="0" smtClean="0">
                <a:solidFill>
                  <a:schemeClr val="bg1"/>
                </a:solidFill>
                <a:effectLst/>
              </a:rPr>
              <a:t> más viejos se los dejaron dentro de una caja de zapatos, como regalo de onomástico. Era día de Santa Ana. Él, un poco por seguirles la broma y otro tanto llevado por las morriñas de su soledad penitenciaria, se los llevó a su casa. Primero les hizo un nido en el patio y comenzó a darles de comer con la mano. A contar por su exiguo plumaje, las crías no tendrían entonces más de dos meses de vida. Después, ya un tanto creciditas, las instaló en el techo,...”</a:t>
            </a:r>
          </a:p>
          <a:p>
            <a:r>
              <a:rPr lang="es-ES" dirty="0" smtClean="0">
                <a:solidFill>
                  <a:schemeClr val="bg1"/>
                </a:solidFill>
                <a:effectLst/>
              </a:rPr>
              <a:t>Hernán Rivera Letelier, Santa María de las flores negras.</a:t>
            </a:r>
            <a:endParaRPr lang="es-ES" dirty="0">
              <a:solidFill>
                <a:schemeClr val="bg1"/>
              </a:solidFill>
              <a:effectLst/>
            </a:endParaRPr>
          </a:p>
        </p:txBody>
      </p:sp>
    </p:spTree>
    <p:extLst>
      <p:ext uri="{BB962C8B-B14F-4D97-AF65-F5344CB8AC3E}">
        <p14:creationId xmlns:p14="http://schemas.microsoft.com/office/powerpoint/2010/main" val="1486615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855" y="320842"/>
            <a:ext cx="11293642" cy="1326321"/>
          </a:xfrm>
        </p:spPr>
        <p:txBody>
          <a:bodyPr>
            <a:noAutofit/>
          </a:bodyPr>
          <a:lstStyle/>
          <a:p>
            <a:r>
              <a:rPr lang="es-ES" sz="4400" b="1" dirty="0" smtClean="0">
                <a:solidFill>
                  <a:schemeClr val="bg1"/>
                </a:solidFill>
              </a:rPr>
              <a:t>Narración “in extremas res”:</a:t>
            </a:r>
            <a:r>
              <a:rPr lang="es-ES" sz="4400" dirty="0" smtClean="0">
                <a:solidFill>
                  <a:schemeClr val="bg1"/>
                </a:solidFill>
              </a:rPr>
              <a:t> </a:t>
            </a:r>
            <a:br>
              <a:rPr lang="es-ES" sz="4400" dirty="0" smtClean="0">
                <a:solidFill>
                  <a:schemeClr val="bg1"/>
                </a:solidFill>
              </a:rPr>
            </a:br>
            <a:r>
              <a:rPr lang="es-ES" sz="4400" dirty="0" smtClean="0">
                <a:solidFill>
                  <a:schemeClr val="bg1"/>
                </a:solidFill>
              </a:rPr>
              <a:t>(lat. en el extremo de la cosa) </a:t>
            </a:r>
            <a:endParaRPr lang="en-US" sz="4400" dirty="0">
              <a:solidFill>
                <a:schemeClr val="bg1"/>
              </a:solidFill>
            </a:endParaRPr>
          </a:p>
        </p:txBody>
      </p:sp>
      <p:sp>
        <p:nvSpPr>
          <p:cNvPr id="3" name="Marcador de contenido 2"/>
          <p:cNvSpPr>
            <a:spLocks noGrp="1"/>
          </p:cNvSpPr>
          <p:nvPr>
            <p:ph idx="1"/>
          </p:nvPr>
        </p:nvSpPr>
        <p:spPr>
          <a:xfrm>
            <a:off x="240632" y="1647163"/>
            <a:ext cx="11806989" cy="5026353"/>
          </a:xfrm>
        </p:spPr>
        <p:txBody>
          <a:bodyPr>
            <a:normAutofit/>
          </a:bodyPr>
          <a:lstStyle/>
          <a:p>
            <a:pPr marL="0" indent="0">
              <a:buNone/>
            </a:pPr>
            <a:r>
              <a:rPr lang="es-ES" dirty="0">
                <a:solidFill>
                  <a:schemeClr val="bg1"/>
                </a:solidFill>
                <a:effectLst/>
              </a:rPr>
              <a:t>S</a:t>
            </a:r>
            <a:r>
              <a:rPr lang="es-ES" dirty="0" smtClean="0">
                <a:solidFill>
                  <a:schemeClr val="bg1"/>
                </a:solidFill>
                <a:effectLst/>
              </a:rPr>
              <a:t>ignifica </a:t>
            </a:r>
            <a:r>
              <a:rPr lang="es-ES" dirty="0">
                <a:solidFill>
                  <a:schemeClr val="bg1"/>
                </a:solidFill>
                <a:effectLst/>
              </a:rPr>
              <a:t>que el relato comienza por el final de la historia y desde ese momento hay una mirada retrospectiva que retoma la situación con la que comienza el relato y que implica sucesivos cambios temporales.</a:t>
            </a:r>
          </a:p>
          <a:p>
            <a:pPr marL="0" indent="0">
              <a:buNone/>
            </a:pPr>
            <a:r>
              <a:rPr lang="es-ES" dirty="0">
                <a:solidFill>
                  <a:schemeClr val="bg1"/>
                </a:solidFill>
                <a:effectLst/>
              </a:rPr>
              <a:t> </a:t>
            </a:r>
            <a:endParaRPr lang="es-ES" dirty="0" smtClean="0">
              <a:solidFill>
                <a:schemeClr val="bg1"/>
              </a:solidFill>
              <a:effectLst/>
            </a:endParaRPr>
          </a:p>
          <a:p>
            <a:pPr marL="0" indent="0">
              <a:buNone/>
            </a:pPr>
            <a:endParaRPr lang="es-ES" dirty="0">
              <a:solidFill>
                <a:schemeClr val="bg1"/>
              </a:solidFill>
              <a:effectLst/>
            </a:endParaRPr>
          </a:p>
          <a:p>
            <a:pPr marL="0" indent="0">
              <a:buNone/>
            </a:pPr>
            <a:endParaRPr lang="es-ES" dirty="0" smtClean="0">
              <a:solidFill>
                <a:schemeClr val="bg1"/>
              </a:solidFill>
              <a:effectLst/>
            </a:endParaRPr>
          </a:p>
          <a:p>
            <a:pPr marL="0" indent="0">
              <a:buNone/>
            </a:pPr>
            <a:endParaRPr lang="es-ES" dirty="0">
              <a:solidFill>
                <a:schemeClr val="bg1"/>
              </a:solidFill>
              <a:effectLst/>
            </a:endParaRPr>
          </a:p>
          <a:p>
            <a:pPr marL="0" indent="0">
              <a:buNone/>
            </a:pPr>
            <a:endParaRPr lang="es-ES" dirty="0">
              <a:solidFill>
                <a:schemeClr val="bg1"/>
              </a:solidFill>
              <a:effectLst/>
            </a:endParaRPr>
          </a:p>
          <a:p>
            <a:pPr marL="0" indent="0">
              <a:buNone/>
            </a:pPr>
            <a:r>
              <a:rPr lang="es-ES" dirty="0">
                <a:solidFill>
                  <a:schemeClr val="bg1"/>
                </a:solidFill>
                <a:effectLst/>
              </a:rPr>
              <a:t> </a:t>
            </a:r>
          </a:p>
          <a:p>
            <a:pPr marL="0" indent="0">
              <a:buNone/>
            </a:pPr>
            <a:r>
              <a:rPr lang="es-ES" dirty="0">
                <a:solidFill>
                  <a:schemeClr val="bg1"/>
                </a:solidFill>
                <a:effectLst/>
              </a:rPr>
              <a:t>En La muerte de Artemio Cruz, la agonía del personaje, instancia final de la historia, da inicio al relato para establecer una regresión temporal que narra la vida del moribundo.</a:t>
            </a:r>
          </a:p>
        </p:txBody>
      </p:sp>
      <p:sp>
        <p:nvSpPr>
          <p:cNvPr id="4" name="Rectángulo 3"/>
          <p:cNvSpPr/>
          <p:nvPr/>
        </p:nvSpPr>
        <p:spPr>
          <a:xfrm>
            <a:off x="240632" y="2883067"/>
            <a:ext cx="11496865"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000" dirty="0" smtClean="0">
                <a:solidFill>
                  <a:schemeClr val="bg1"/>
                </a:solidFill>
                <a:effectLst/>
              </a:rPr>
              <a:t>Ejemplo:</a:t>
            </a:r>
          </a:p>
          <a:p>
            <a:r>
              <a:rPr lang="es-ES" sz="2000" dirty="0" smtClean="0">
                <a:solidFill>
                  <a:schemeClr val="bg1"/>
                </a:solidFill>
                <a:effectLst/>
              </a:rPr>
              <a:t> “Artemio Cruz vivió. Vivió durante algunos años... Años no añoró: años no </a:t>
            </a:r>
            <a:r>
              <a:rPr lang="es-ES" sz="2000" dirty="0" err="1" smtClean="0">
                <a:solidFill>
                  <a:schemeClr val="bg1"/>
                </a:solidFill>
                <a:effectLst/>
              </a:rPr>
              <a:t>no</a:t>
            </a:r>
            <a:r>
              <a:rPr lang="es-ES" sz="2000" dirty="0" smtClean="0">
                <a:solidFill>
                  <a:schemeClr val="bg1"/>
                </a:solidFill>
                <a:effectLst/>
              </a:rPr>
              <a:t>. Vivió durante algunos días. Su gemelo. Artemio Cruz. Su doble. Ayer Artemio Cruz, el que sólo vivió algunos días antes de morir, ayer Artemio Cruz... que soy yo... y es otro... ayer...</a:t>
            </a:r>
          </a:p>
          <a:p>
            <a:r>
              <a:rPr lang="es-ES" sz="2000" dirty="0" smtClean="0">
                <a:solidFill>
                  <a:schemeClr val="bg1"/>
                </a:solidFill>
                <a:effectLst/>
              </a:rPr>
              <a:t>Tú, ayer, hiciste lo mismo de todos los días. No sabes si vale la pena recordarlo. Sólo quisieras recordar, recostado allí, en la penumbra de tu recámara, lo que va a suceder: no quieres prever lo que ya sucedió. En tu penumbra, los ojos ven hacia delante; no saben adivinar el pasado.</a:t>
            </a:r>
          </a:p>
          <a:p>
            <a:r>
              <a:rPr lang="es-ES" sz="2000" dirty="0" smtClean="0">
                <a:solidFill>
                  <a:schemeClr val="bg1"/>
                </a:solidFill>
                <a:effectLst/>
              </a:rPr>
              <a:t>Carlos Fuentes, La muerte de Artemio Cruz.</a:t>
            </a:r>
            <a:endParaRPr lang="es-ES" sz="2000" dirty="0">
              <a:solidFill>
                <a:schemeClr val="bg1"/>
              </a:solidFill>
              <a:effectLst/>
            </a:endParaRPr>
          </a:p>
        </p:txBody>
      </p:sp>
    </p:spTree>
    <p:extLst>
      <p:ext uri="{BB962C8B-B14F-4D97-AF65-F5344CB8AC3E}">
        <p14:creationId xmlns:p14="http://schemas.microsoft.com/office/powerpoint/2010/main" val="1380800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4" y="120202"/>
            <a:ext cx="10353761" cy="1326321"/>
          </a:xfrm>
        </p:spPr>
        <p:txBody>
          <a:bodyPr>
            <a:normAutofit/>
          </a:bodyPr>
          <a:lstStyle/>
          <a:p>
            <a:r>
              <a:rPr lang="es-CL" sz="4800" dirty="0" smtClean="0">
                <a:solidFill>
                  <a:schemeClr val="bg1"/>
                </a:solidFill>
              </a:rPr>
              <a:t>LAS ANACRONIAS DEL RELATO</a:t>
            </a:r>
            <a:endParaRPr lang="es-CL" sz="4800" dirty="0">
              <a:solidFill>
                <a:schemeClr val="bg1"/>
              </a:solidFill>
            </a:endParaRPr>
          </a:p>
        </p:txBody>
      </p:sp>
      <p:sp>
        <p:nvSpPr>
          <p:cNvPr id="3" name="Marcador de contenido 2"/>
          <p:cNvSpPr>
            <a:spLocks noGrp="1"/>
          </p:cNvSpPr>
          <p:nvPr>
            <p:ph idx="1"/>
          </p:nvPr>
        </p:nvSpPr>
        <p:spPr>
          <a:xfrm>
            <a:off x="0" y="1216648"/>
            <a:ext cx="8716523" cy="3913031"/>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s-ES" dirty="0">
                <a:solidFill>
                  <a:schemeClr val="bg1"/>
                </a:solidFill>
                <a:effectLst/>
              </a:rPr>
              <a:t>S</a:t>
            </a:r>
            <a:r>
              <a:rPr lang="es-ES" dirty="0" smtClean="0">
                <a:solidFill>
                  <a:schemeClr val="bg1"/>
                </a:solidFill>
                <a:effectLst/>
              </a:rPr>
              <a:t>e </a:t>
            </a:r>
            <a:r>
              <a:rPr lang="es-ES" dirty="0">
                <a:solidFill>
                  <a:schemeClr val="bg1"/>
                </a:solidFill>
                <a:effectLst/>
              </a:rPr>
              <a:t>llama </a:t>
            </a:r>
            <a:r>
              <a:rPr lang="es-ES" i="1" dirty="0" err="1">
                <a:solidFill>
                  <a:schemeClr val="bg1"/>
                </a:solidFill>
                <a:effectLst/>
              </a:rPr>
              <a:t>anacronía</a:t>
            </a:r>
            <a:r>
              <a:rPr lang="es-ES" dirty="0">
                <a:solidFill>
                  <a:schemeClr val="bg1"/>
                </a:solidFill>
                <a:effectLst/>
              </a:rPr>
              <a:t> a la alteración del orden cronológico de los sucesos en el relato.</a:t>
            </a:r>
          </a:p>
          <a:p>
            <a:r>
              <a:rPr lang="es-ES" dirty="0">
                <a:solidFill>
                  <a:schemeClr val="bg1"/>
                </a:solidFill>
                <a:effectLst/>
              </a:rPr>
              <a:t>Los acontecimientos de una historia pueden ser ordenados en forma cronológica, es decir, siguiendo la línea temporal; otra forma de presentar los hechos del relato es a través de la </a:t>
            </a:r>
            <a:r>
              <a:rPr lang="es-ES" dirty="0" err="1">
                <a:solidFill>
                  <a:schemeClr val="bg1"/>
                </a:solidFill>
                <a:effectLst/>
              </a:rPr>
              <a:t>anacronía</a:t>
            </a:r>
            <a:r>
              <a:rPr lang="es-ES" dirty="0">
                <a:solidFill>
                  <a:schemeClr val="bg1"/>
                </a:solidFill>
                <a:effectLst/>
              </a:rPr>
              <a:t>, la cual no sigue una secuencia temporal lógica.</a:t>
            </a:r>
          </a:p>
          <a:p>
            <a:r>
              <a:rPr lang="es-ES" dirty="0">
                <a:solidFill>
                  <a:schemeClr val="bg1"/>
                </a:solidFill>
                <a:effectLst/>
              </a:rPr>
              <a:t>Por tanto, el relato presenta un juego de tiempos y espacios, donde la historia va del presente al pasado, del presente al futuro, del pasado al presente; lo que implica una participación mucho más activa por parte del lector.</a:t>
            </a:r>
          </a:p>
          <a:p>
            <a:endParaRPr lang="es-CL" dirty="0"/>
          </a:p>
        </p:txBody>
      </p:sp>
      <p:pic>
        <p:nvPicPr>
          <p:cNvPr id="1026" name="Picture 2" descr="Resultado de imagen de ANACRO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6523" y="1227583"/>
            <a:ext cx="28479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581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Damasco</Template>
  <TotalTime>150</TotalTime>
  <Words>726</Words>
  <Application>Microsoft Office PowerPoint</Application>
  <PresentationFormat>Panorámica</PresentationFormat>
  <Paragraphs>55</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Bookman Old Style</vt:lpstr>
      <vt:lpstr>Rockwell</vt:lpstr>
      <vt:lpstr>Damask</vt:lpstr>
      <vt:lpstr>CLASE 5: Tiempo en la narración</vt:lpstr>
      <vt:lpstr>El tiempo narrativo</vt:lpstr>
      <vt:lpstr>1. El tiempo referencial histórico </vt:lpstr>
      <vt:lpstr>2. El Tiempo de la historia </vt:lpstr>
      <vt:lpstr>3. El tiempo del relato </vt:lpstr>
      <vt:lpstr>Narración “aB ovo”:  (lat. desde el huevo) </vt:lpstr>
      <vt:lpstr>Narración “in medias res”: (lat. en medio de la cosa) </vt:lpstr>
      <vt:lpstr>Narración “in extremas res”:  (lat. en el extremo de la cosa) </vt:lpstr>
      <vt:lpstr>LAS ANACRONIAS DEL RELATO</vt:lpstr>
      <vt:lpstr>ANACRONÍAS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Javiera Ignacia Gutierrez</dc:creator>
  <cp:lastModifiedBy>Javiera Ignacia Gutierrez</cp:lastModifiedBy>
  <cp:revision>24</cp:revision>
  <dcterms:created xsi:type="dcterms:W3CDTF">2019-03-03T22:57:38Z</dcterms:created>
  <dcterms:modified xsi:type="dcterms:W3CDTF">2020-03-18T17:22:17Z</dcterms:modified>
</cp:coreProperties>
</file>