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77" r:id="rId2"/>
    <p:sldId id="270" r:id="rId3"/>
    <p:sldId id="271" r:id="rId4"/>
    <p:sldId id="272" r:id="rId5"/>
    <p:sldId id="278" r:id="rId6"/>
    <p:sldId id="273" r:id="rId7"/>
    <p:sldId id="274" r:id="rId8"/>
    <p:sldId id="276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20000"/>
    <a:srgbClr val="F5B247"/>
    <a:srgbClr val="D76B23"/>
    <a:srgbClr val="FCB5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7" autoAdjust="0"/>
    <p:restoredTop sz="94660"/>
  </p:normalViewPr>
  <p:slideViewPr>
    <p:cSldViewPr snapToGrid="0">
      <p:cViewPr varScale="1">
        <p:scale>
          <a:sx n="74" d="100"/>
          <a:sy n="74" d="100"/>
        </p:scale>
        <p:origin x="4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875228E-520B-43C1-8F2E-B10B43D532CD}" type="doc">
      <dgm:prSet loTypeId="urn:microsoft.com/office/officeart/2009/3/layout/PlusandMinus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35F358B-FE8E-42C6-B275-A5997114C7C9}">
      <dgm:prSet phldrT="[Texto]"/>
      <dgm:spPr/>
      <dgm:t>
        <a:bodyPr/>
        <a:lstStyle/>
        <a:p>
          <a:pPr algn="ctr"/>
          <a:r>
            <a:rPr lang="es-CL" dirty="0" smtClean="0"/>
            <a:t>Cuando el personaje cambia, madura, crece, o modifica su actuar es un personaje de tipo: </a:t>
          </a:r>
        </a:p>
        <a:p>
          <a:pPr algn="ctr"/>
          <a:r>
            <a:rPr lang="es-CL" b="1" dirty="0" smtClean="0"/>
            <a:t>DINÁMICO</a:t>
          </a:r>
          <a:endParaRPr lang="en-US" b="1" dirty="0"/>
        </a:p>
      </dgm:t>
    </dgm:pt>
    <dgm:pt modelId="{5BCB3A77-F803-4CB7-AEC3-CA00349BA3C3}" type="parTrans" cxnId="{C037B375-A978-4018-81E2-584FF4F70E3E}">
      <dgm:prSet/>
      <dgm:spPr/>
      <dgm:t>
        <a:bodyPr/>
        <a:lstStyle/>
        <a:p>
          <a:endParaRPr lang="en-US"/>
        </a:p>
      </dgm:t>
    </dgm:pt>
    <dgm:pt modelId="{D97E6702-FC81-4517-9A00-686235E7F645}" type="sibTrans" cxnId="{C037B375-A978-4018-81E2-584FF4F70E3E}">
      <dgm:prSet/>
      <dgm:spPr/>
      <dgm:t>
        <a:bodyPr/>
        <a:lstStyle/>
        <a:p>
          <a:endParaRPr lang="en-US"/>
        </a:p>
      </dgm:t>
    </dgm:pt>
    <dgm:pt modelId="{E433F501-356F-4743-BC9F-1DBCBE17C42B}">
      <dgm:prSet phldrT="[Texto]"/>
      <dgm:spPr/>
      <dgm:t>
        <a:bodyPr/>
        <a:lstStyle/>
        <a:p>
          <a:pPr algn="ctr"/>
          <a:r>
            <a:rPr lang="es-CL" dirty="0" smtClean="0"/>
            <a:t>Cuando el personaje no cambia y se mantiene igual en el relato es un personaje de tipo</a:t>
          </a:r>
        </a:p>
        <a:p>
          <a:pPr algn="ctr"/>
          <a:r>
            <a:rPr lang="es-CL" b="1" dirty="0" smtClean="0"/>
            <a:t>ESTÁTICO</a:t>
          </a:r>
          <a:endParaRPr lang="en-US" b="1" dirty="0"/>
        </a:p>
      </dgm:t>
    </dgm:pt>
    <dgm:pt modelId="{6E8F4B90-858F-410F-B51C-F877F176FD15}" type="parTrans" cxnId="{DCBAC7AB-1BBF-44E4-B0CA-4370AFF11EC1}">
      <dgm:prSet/>
      <dgm:spPr/>
      <dgm:t>
        <a:bodyPr/>
        <a:lstStyle/>
        <a:p>
          <a:endParaRPr lang="en-US"/>
        </a:p>
      </dgm:t>
    </dgm:pt>
    <dgm:pt modelId="{63F76FD9-EB2C-4E93-8DA2-FEA5DFE1C1EF}" type="sibTrans" cxnId="{DCBAC7AB-1BBF-44E4-B0CA-4370AFF11EC1}">
      <dgm:prSet/>
      <dgm:spPr/>
      <dgm:t>
        <a:bodyPr/>
        <a:lstStyle/>
        <a:p>
          <a:endParaRPr lang="en-US"/>
        </a:p>
      </dgm:t>
    </dgm:pt>
    <dgm:pt modelId="{FBAABC32-3E78-468F-BD37-EA443619A95B}" type="pres">
      <dgm:prSet presAssocID="{A875228E-520B-43C1-8F2E-B10B43D532CD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EB6551DB-6072-414D-B4AD-6CEC113A57E1}" type="pres">
      <dgm:prSet presAssocID="{A875228E-520B-43C1-8F2E-B10B43D532CD}" presName="Background" presStyleLbl="bgImgPlace1" presStyleIdx="0" presStyleCnt="1"/>
      <dgm:spPr/>
    </dgm:pt>
    <dgm:pt modelId="{FF4DC009-355C-44E0-BE03-CE10CCC4BCD1}" type="pres">
      <dgm:prSet presAssocID="{A875228E-520B-43C1-8F2E-B10B43D532CD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D22E648-06DD-4BDA-A468-D8E492258F3E}" type="pres">
      <dgm:prSet presAssocID="{A875228E-520B-43C1-8F2E-B10B43D532CD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7026057-E62A-4525-B8F5-3FAE49C7FDD1}" type="pres">
      <dgm:prSet presAssocID="{A875228E-520B-43C1-8F2E-B10B43D532CD}" presName="Plus" presStyleLbl="alignNode1" presStyleIdx="0" presStyleCnt="2"/>
      <dgm:spPr/>
    </dgm:pt>
    <dgm:pt modelId="{56CA26D1-A5DB-487F-9454-B889A359660A}" type="pres">
      <dgm:prSet presAssocID="{A875228E-520B-43C1-8F2E-B10B43D532CD}" presName="Minus" presStyleLbl="alignNode1" presStyleIdx="1" presStyleCnt="2"/>
      <dgm:spPr/>
    </dgm:pt>
    <dgm:pt modelId="{4C625DAC-2FC5-442D-AA04-9DA4BFBEC815}" type="pres">
      <dgm:prSet presAssocID="{A875228E-520B-43C1-8F2E-B10B43D532CD}" presName="Divider" presStyleLbl="parChTrans1D1" presStyleIdx="0" presStyleCnt="1"/>
      <dgm:spPr/>
    </dgm:pt>
  </dgm:ptLst>
  <dgm:cxnLst>
    <dgm:cxn modelId="{C037B375-A978-4018-81E2-584FF4F70E3E}" srcId="{A875228E-520B-43C1-8F2E-B10B43D532CD}" destId="{C35F358B-FE8E-42C6-B275-A5997114C7C9}" srcOrd="0" destOrd="0" parTransId="{5BCB3A77-F803-4CB7-AEC3-CA00349BA3C3}" sibTransId="{D97E6702-FC81-4517-9A00-686235E7F645}"/>
    <dgm:cxn modelId="{289C822D-9F85-4D8A-A4C1-56A83E43AA86}" type="presOf" srcId="{C35F358B-FE8E-42C6-B275-A5997114C7C9}" destId="{FF4DC009-355C-44E0-BE03-CE10CCC4BCD1}" srcOrd="0" destOrd="0" presId="urn:microsoft.com/office/officeart/2009/3/layout/PlusandMinus"/>
    <dgm:cxn modelId="{71938AF7-DD08-4492-A1CD-3030D72C0F92}" type="presOf" srcId="{E433F501-356F-4743-BC9F-1DBCBE17C42B}" destId="{5D22E648-06DD-4BDA-A468-D8E492258F3E}" srcOrd="0" destOrd="0" presId="urn:microsoft.com/office/officeart/2009/3/layout/PlusandMinus"/>
    <dgm:cxn modelId="{0A4076E5-4B36-452D-995F-9632ACB16EBE}" type="presOf" srcId="{A875228E-520B-43C1-8F2E-B10B43D532CD}" destId="{FBAABC32-3E78-468F-BD37-EA443619A95B}" srcOrd="0" destOrd="0" presId="urn:microsoft.com/office/officeart/2009/3/layout/PlusandMinus"/>
    <dgm:cxn modelId="{DCBAC7AB-1BBF-44E4-B0CA-4370AFF11EC1}" srcId="{A875228E-520B-43C1-8F2E-B10B43D532CD}" destId="{E433F501-356F-4743-BC9F-1DBCBE17C42B}" srcOrd="1" destOrd="0" parTransId="{6E8F4B90-858F-410F-B51C-F877F176FD15}" sibTransId="{63F76FD9-EB2C-4E93-8DA2-FEA5DFE1C1EF}"/>
    <dgm:cxn modelId="{E827FA29-E9C9-4952-816F-5D42CDA4E0E1}" type="presParOf" srcId="{FBAABC32-3E78-468F-BD37-EA443619A95B}" destId="{EB6551DB-6072-414D-B4AD-6CEC113A57E1}" srcOrd="0" destOrd="0" presId="urn:microsoft.com/office/officeart/2009/3/layout/PlusandMinus"/>
    <dgm:cxn modelId="{152C73FA-6F66-4AA7-AEC2-DFB0A5965640}" type="presParOf" srcId="{FBAABC32-3E78-468F-BD37-EA443619A95B}" destId="{FF4DC009-355C-44E0-BE03-CE10CCC4BCD1}" srcOrd="1" destOrd="0" presId="urn:microsoft.com/office/officeart/2009/3/layout/PlusandMinus"/>
    <dgm:cxn modelId="{E4A8A963-8FD4-49A5-B91B-446B256975A0}" type="presParOf" srcId="{FBAABC32-3E78-468F-BD37-EA443619A95B}" destId="{5D22E648-06DD-4BDA-A468-D8E492258F3E}" srcOrd="2" destOrd="0" presId="urn:microsoft.com/office/officeart/2009/3/layout/PlusandMinus"/>
    <dgm:cxn modelId="{A420DB2D-AEAB-4E55-A43E-8AFF7806A5B0}" type="presParOf" srcId="{FBAABC32-3E78-468F-BD37-EA443619A95B}" destId="{57026057-E62A-4525-B8F5-3FAE49C7FDD1}" srcOrd="3" destOrd="0" presId="urn:microsoft.com/office/officeart/2009/3/layout/PlusandMinus"/>
    <dgm:cxn modelId="{4B6E8CA6-642A-4CE9-8441-2AFD0B23EEC6}" type="presParOf" srcId="{FBAABC32-3E78-468F-BD37-EA443619A95B}" destId="{56CA26D1-A5DB-487F-9454-B889A359660A}" srcOrd="4" destOrd="0" presId="urn:microsoft.com/office/officeart/2009/3/layout/PlusandMinus"/>
    <dgm:cxn modelId="{21B6C6C0-899A-4349-B85B-466C33EFBAF8}" type="presParOf" srcId="{FBAABC32-3E78-468F-BD37-EA443619A95B}" destId="{4C625DAC-2FC5-442D-AA04-9DA4BFBEC815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5C94EA-C7A7-4C71-963A-A431E776E9F9}" type="doc">
      <dgm:prSet loTypeId="urn:microsoft.com/office/officeart/2005/8/layout/hList1" loCatId="list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en-US"/>
        </a:p>
      </dgm:t>
    </dgm:pt>
    <dgm:pt modelId="{8BEC74AF-3259-4398-B5D8-016029BE7A5A}">
      <dgm:prSet phldrT="[Texto]"/>
      <dgm:spPr/>
      <dgm:t>
        <a:bodyPr/>
        <a:lstStyle/>
        <a:p>
          <a:r>
            <a:rPr lang="es-CL" dirty="0" smtClean="0"/>
            <a:t>PERSONAJES PRINCIPALES</a:t>
          </a:r>
          <a:endParaRPr lang="en-US" dirty="0"/>
        </a:p>
      </dgm:t>
    </dgm:pt>
    <dgm:pt modelId="{387ECD94-D091-4070-9E2D-F56165EECE7E}" type="parTrans" cxnId="{2363050F-93AF-456D-977E-F0C26C75DCBC}">
      <dgm:prSet/>
      <dgm:spPr/>
      <dgm:t>
        <a:bodyPr/>
        <a:lstStyle/>
        <a:p>
          <a:endParaRPr lang="en-US"/>
        </a:p>
      </dgm:t>
    </dgm:pt>
    <dgm:pt modelId="{1AA11515-67A8-454A-9E79-30BBF1BDFD73}" type="sibTrans" cxnId="{2363050F-93AF-456D-977E-F0C26C75DCBC}">
      <dgm:prSet/>
      <dgm:spPr/>
      <dgm:t>
        <a:bodyPr/>
        <a:lstStyle/>
        <a:p>
          <a:endParaRPr lang="en-US"/>
        </a:p>
      </dgm:t>
    </dgm:pt>
    <dgm:pt modelId="{3C5A87FB-8803-4290-8D31-C55D5F70FE9B}">
      <dgm:prSet phldrT="[Texto]"/>
      <dgm:spPr/>
      <dgm:t>
        <a:bodyPr/>
        <a:lstStyle/>
        <a:p>
          <a:r>
            <a:rPr lang="es-CL" noProof="0" dirty="0" smtClean="0"/>
            <a:t>Son los más importantes y los que desarrollan la acción narrativa</a:t>
          </a:r>
          <a:endParaRPr lang="es-CL" noProof="0" dirty="0"/>
        </a:p>
      </dgm:t>
    </dgm:pt>
    <dgm:pt modelId="{D281FA5B-1121-4FB6-B3E8-2D139C435B99}" type="parTrans" cxnId="{3DCD6BF5-4364-4EA0-9F00-34F18125D3CE}">
      <dgm:prSet/>
      <dgm:spPr/>
      <dgm:t>
        <a:bodyPr/>
        <a:lstStyle/>
        <a:p>
          <a:endParaRPr lang="en-US"/>
        </a:p>
      </dgm:t>
    </dgm:pt>
    <dgm:pt modelId="{5B61DE80-E3DF-450D-BB2A-5C222218B1A0}" type="sibTrans" cxnId="{3DCD6BF5-4364-4EA0-9F00-34F18125D3CE}">
      <dgm:prSet/>
      <dgm:spPr/>
      <dgm:t>
        <a:bodyPr/>
        <a:lstStyle/>
        <a:p>
          <a:endParaRPr lang="en-US"/>
        </a:p>
      </dgm:t>
    </dgm:pt>
    <dgm:pt modelId="{75EBB2B7-EF9C-4F10-B2C3-D7BACFAF037A}">
      <dgm:prSet phldrT="[Texto]"/>
      <dgm:spPr/>
      <dgm:t>
        <a:bodyPr/>
        <a:lstStyle/>
        <a:p>
          <a:r>
            <a:rPr lang="es-CL" dirty="0" smtClean="0"/>
            <a:t>PERSONAJES SECUNDARIOS</a:t>
          </a:r>
          <a:endParaRPr lang="en-US" dirty="0"/>
        </a:p>
      </dgm:t>
    </dgm:pt>
    <dgm:pt modelId="{8A1664CE-FA07-4514-A0D4-6A982E128788}" type="parTrans" cxnId="{EA42DE39-1E7C-48A0-BC7F-7CA3A359EBC4}">
      <dgm:prSet/>
      <dgm:spPr/>
      <dgm:t>
        <a:bodyPr/>
        <a:lstStyle/>
        <a:p>
          <a:endParaRPr lang="en-US"/>
        </a:p>
      </dgm:t>
    </dgm:pt>
    <dgm:pt modelId="{640D4E35-FE5B-40EE-AAE3-F2D787B83033}" type="sibTrans" cxnId="{EA42DE39-1E7C-48A0-BC7F-7CA3A359EBC4}">
      <dgm:prSet/>
      <dgm:spPr/>
      <dgm:t>
        <a:bodyPr/>
        <a:lstStyle/>
        <a:p>
          <a:endParaRPr lang="en-US"/>
        </a:p>
      </dgm:t>
    </dgm:pt>
    <dgm:pt modelId="{7F5F813B-8234-4861-BFF9-DD35846425D7}">
      <dgm:prSet phldrT="[Texto]"/>
      <dgm:spPr/>
      <dgm:t>
        <a:bodyPr/>
        <a:lstStyle/>
        <a:p>
          <a:r>
            <a:rPr lang="es-CL" noProof="0" dirty="0" smtClean="0"/>
            <a:t>Son lo que desarrollan acciones secundarias</a:t>
          </a:r>
          <a:endParaRPr lang="es-CL" noProof="0" dirty="0"/>
        </a:p>
      </dgm:t>
    </dgm:pt>
    <dgm:pt modelId="{13344BBC-86EE-4CC2-83EB-3BE71E097DFB}" type="parTrans" cxnId="{6D3786EF-6767-401B-B963-AF84C845428D}">
      <dgm:prSet/>
      <dgm:spPr/>
      <dgm:t>
        <a:bodyPr/>
        <a:lstStyle/>
        <a:p>
          <a:endParaRPr lang="en-US"/>
        </a:p>
      </dgm:t>
    </dgm:pt>
    <dgm:pt modelId="{5ACA5CF2-C5FD-4E3A-B340-200F7C63671C}" type="sibTrans" cxnId="{6D3786EF-6767-401B-B963-AF84C845428D}">
      <dgm:prSet/>
      <dgm:spPr/>
      <dgm:t>
        <a:bodyPr/>
        <a:lstStyle/>
        <a:p>
          <a:endParaRPr lang="en-US"/>
        </a:p>
      </dgm:t>
    </dgm:pt>
    <dgm:pt modelId="{3F0E0079-9CF4-4F84-8124-A8BBA421BFB7}">
      <dgm:prSet phldrT="[Texto]"/>
      <dgm:spPr/>
      <dgm:t>
        <a:bodyPr/>
        <a:lstStyle/>
        <a:p>
          <a:r>
            <a:rPr lang="es-CL" dirty="0" smtClean="0"/>
            <a:t>PERSONAJES INCIDENTALES O EPISÓDICOS</a:t>
          </a:r>
          <a:endParaRPr lang="en-US" dirty="0"/>
        </a:p>
      </dgm:t>
    </dgm:pt>
    <dgm:pt modelId="{AA261538-7DB5-4C47-B513-AE9141A47ABF}" type="parTrans" cxnId="{970B81CA-F45F-4D13-AAEB-107FACAB90E3}">
      <dgm:prSet/>
      <dgm:spPr/>
      <dgm:t>
        <a:bodyPr/>
        <a:lstStyle/>
        <a:p>
          <a:endParaRPr lang="en-US"/>
        </a:p>
      </dgm:t>
    </dgm:pt>
    <dgm:pt modelId="{7F0E17A1-7A21-4369-8BAB-3396223B30E8}" type="sibTrans" cxnId="{970B81CA-F45F-4D13-AAEB-107FACAB90E3}">
      <dgm:prSet/>
      <dgm:spPr/>
      <dgm:t>
        <a:bodyPr/>
        <a:lstStyle/>
        <a:p>
          <a:endParaRPr lang="en-US"/>
        </a:p>
      </dgm:t>
    </dgm:pt>
    <dgm:pt modelId="{12820EA3-BF05-4472-8621-8BA4A817BCA4}">
      <dgm:prSet phldrT="[Texto]"/>
      <dgm:spPr/>
      <dgm:t>
        <a:bodyPr/>
        <a:lstStyle/>
        <a:p>
          <a:r>
            <a:rPr lang="es-CL" dirty="0" smtClean="0"/>
            <a:t>Son personajes que aparecen </a:t>
          </a:r>
          <a:r>
            <a:rPr lang="es-ES" dirty="0" smtClean="0"/>
            <a:t>una vez, en un </a:t>
          </a:r>
          <a:r>
            <a:rPr lang="es-ES" smtClean="0"/>
            <a:t>momento puntual</a:t>
          </a:r>
          <a:endParaRPr lang="en-US" dirty="0"/>
        </a:p>
      </dgm:t>
    </dgm:pt>
    <dgm:pt modelId="{8A566C22-CC75-4E6E-956F-C856E5CABB7C}" type="parTrans" cxnId="{EDEAA33C-3CCA-41B3-944C-0B7FCE25603F}">
      <dgm:prSet/>
      <dgm:spPr/>
      <dgm:t>
        <a:bodyPr/>
        <a:lstStyle/>
        <a:p>
          <a:endParaRPr lang="en-US"/>
        </a:p>
      </dgm:t>
    </dgm:pt>
    <dgm:pt modelId="{83F1CF04-04D9-4912-8A2F-773D9150C0B7}" type="sibTrans" cxnId="{EDEAA33C-3CCA-41B3-944C-0B7FCE25603F}">
      <dgm:prSet/>
      <dgm:spPr/>
      <dgm:t>
        <a:bodyPr/>
        <a:lstStyle/>
        <a:p>
          <a:endParaRPr lang="en-US"/>
        </a:p>
      </dgm:t>
    </dgm:pt>
    <dgm:pt modelId="{504F68C5-4D99-4DA5-B2FB-06E14D7B9B13}" type="pres">
      <dgm:prSet presAssocID="{585C94EA-C7A7-4C71-963A-A431E776E9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CL"/>
        </a:p>
      </dgm:t>
    </dgm:pt>
    <dgm:pt modelId="{4053840B-6FDD-4E01-B1D0-023ADC2E4196}" type="pres">
      <dgm:prSet presAssocID="{8BEC74AF-3259-4398-B5D8-016029BE7A5A}" presName="composite" presStyleCnt="0"/>
      <dgm:spPr/>
    </dgm:pt>
    <dgm:pt modelId="{71407D2D-52B6-4866-ABEF-9A122C67B9DC}" type="pres">
      <dgm:prSet presAssocID="{8BEC74AF-3259-4398-B5D8-016029BE7A5A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FB9D2AF-EC63-4BA5-B5D1-5A6298AE2F12}" type="pres">
      <dgm:prSet presAssocID="{8BEC74AF-3259-4398-B5D8-016029BE7A5A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372ED5-8218-41F8-801B-E7A5331724B4}" type="pres">
      <dgm:prSet presAssocID="{1AA11515-67A8-454A-9E79-30BBF1BDFD73}" presName="space" presStyleCnt="0"/>
      <dgm:spPr/>
    </dgm:pt>
    <dgm:pt modelId="{9955CCDD-E4CB-4A93-BB6E-30F756151D1F}" type="pres">
      <dgm:prSet presAssocID="{75EBB2B7-EF9C-4F10-B2C3-D7BACFAF037A}" presName="composite" presStyleCnt="0"/>
      <dgm:spPr/>
    </dgm:pt>
    <dgm:pt modelId="{3326C0A3-2B47-4D14-A802-A0CAC0B1AAE6}" type="pres">
      <dgm:prSet presAssocID="{75EBB2B7-EF9C-4F10-B2C3-D7BACFAF037A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A8B591-714C-4CF9-9FBA-5559077E57A9}" type="pres">
      <dgm:prSet presAssocID="{75EBB2B7-EF9C-4F10-B2C3-D7BACFAF037A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331EE0A-927F-443C-9D37-01BF80607D89}" type="pres">
      <dgm:prSet presAssocID="{640D4E35-FE5B-40EE-AAE3-F2D787B83033}" presName="space" presStyleCnt="0"/>
      <dgm:spPr/>
    </dgm:pt>
    <dgm:pt modelId="{A15FAE23-5846-4A69-AD89-794567A0A306}" type="pres">
      <dgm:prSet presAssocID="{3F0E0079-9CF4-4F84-8124-A8BBA421BFB7}" presName="composite" presStyleCnt="0"/>
      <dgm:spPr/>
    </dgm:pt>
    <dgm:pt modelId="{756468AC-571E-41A9-81BA-37C966C16C9A}" type="pres">
      <dgm:prSet presAssocID="{3F0E0079-9CF4-4F84-8124-A8BBA421BFB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931F975-36BC-442C-9FDC-CB4753B05D8A}" type="pres">
      <dgm:prSet presAssocID="{3F0E0079-9CF4-4F84-8124-A8BBA421BFB7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CL"/>
        </a:p>
      </dgm:t>
    </dgm:pt>
  </dgm:ptLst>
  <dgm:cxnLst>
    <dgm:cxn modelId="{EB0CE9EA-068A-443C-8D49-77E44486631A}" type="presOf" srcId="{3F0E0079-9CF4-4F84-8124-A8BBA421BFB7}" destId="{756468AC-571E-41A9-81BA-37C966C16C9A}" srcOrd="0" destOrd="0" presId="urn:microsoft.com/office/officeart/2005/8/layout/hList1"/>
    <dgm:cxn modelId="{91C2F131-75AF-44C5-808A-BD857100C1C5}" type="presOf" srcId="{12820EA3-BF05-4472-8621-8BA4A817BCA4}" destId="{B931F975-36BC-442C-9FDC-CB4753B05D8A}" srcOrd="0" destOrd="0" presId="urn:microsoft.com/office/officeart/2005/8/layout/hList1"/>
    <dgm:cxn modelId="{B0F49A8B-F385-4153-8051-1A58DCBE3EBB}" type="presOf" srcId="{3C5A87FB-8803-4290-8D31-C55D5F70FE9B}" destId="{0FB9D2AF-EC63-4BA5-B5D1-5A6298AE2F12}" srcOrd="0" destOrd="0" presId="urn:microsoft.com/office/officeart/2005/8/layout/hList1"/>
    <dgm:cxn modelId="{E3E3341D-A0B7-4B9D-ADB3-F44D3BF4C5D5}" type="presOf" srcId="{8BEC74AF-3259-4398-B5D8-016029BE7A5A}" destId="{71407D2D-52B6-4866-ABEF-9A122C67B9DC}" srcOrd="0" destOrd="0" presId="urn:microsoft.com/office/officeart/2005/8/layout/hList1"/>
    <dgm:cxn modelId="{6D3786EF-6767-401B-B963-AF84C845428D}" srcId="{75EBB2B7-EF9C-4F10-B2C3-D7BACFAF037A}" destId="{7F5F813B-8234-4861-BFF9-DD35846425D7}" srcOrd="0" destOrd="0" parTransId="{13344BBC-86EE-4CC2-83EB-3BE71E097DFB}" sibTransId="{5ACA5CF2-C5FD-4E3A-B340-200F7C63671C}"/>
    <dgm:cxn modelId="{3DCD6BF5-4364-4EA0-9F00-34F18125D3CE}" srcId="{8BEC74AF-3259-4398-B5D8-016029BE7A5A}" destId="{3C5A87FB-8803-4290-8D31-C55D5F70FE9B}" srcOrd="0" destOrd="0" parTransId="{D281FA5B-1121-4FB6-B3E8-2D139C435B99}" sibTransId="{5B61DE80-E3DF-450D-BB2A-5C222218B1A0}"/>
    <dgm:cxn modelId="{EDEAA33C-3CCA-41B3-944C-0B7FCE25603F}" srcId="{3F0E0079-9CF4-4F84-8124-A8BBA421BFB7}" destId="{12820EA3-BF05-4472-8621-8BA4A817BCA4}" srcOrd="0" destOrd="0" parTransId="{8A566C22-CC75-4E6E-956F-C856E5CABB7C}" sibTransId="{83F1CF04-04D9-4912-8A2F-773D9150C0B7}"/>
    <dgm:cxn modelId="{EA42DE39-1E7C-48A0-BC7F-7CA3A359EBC4}" srcId="{585C94EA-C7A7-4C71-963A-A431E776E9F9}" destId="{75EBB2B7-EF9C-4F10-B2C3-D7BACFAF037A}" srcOrd="1" destOrd="0" parTransId="{8A1664CE-FA07-4514-A0D4-6A982E128788}" sibTransId="{640D4E35-FE5B-40EE-AAE3-F2D787B83033}"/>
    <dgm:cxn modelId="{970B81CA-F45F-4D13-AAEB-107FACAB90E3}" srcId="{585C94EA-C7A7-4C71-963A-A431E776E9F9}" destId="{3F0E0079-9CF4-4F84-8124-A8BBA421BFB7}" srcOrd="2" destOrd="0" parTransId="{AA261538-7DB5-4C47-B513-AE9141A47ABF}" sibTransId="{7F0E17A1-7A21-4369-8BAB-3396223B30E8}"/>
    <dgm:cxn modelId="{BE3EF398-C165-4785-861E-7ADB9CCFA532}" type="presOf" srcId="{7F5F813B-8234-4861-BFF9-DD35846425D7}" destId="{4BA8B591-714C-4CF9-9FBA-5559077E57A9}" srcOrd="0" destOrd="0" presId="urn:microsoft.com/office/officeart/2005/8/layout/hList1"/>
    <dgm:cxn modelId="{CB0136D1-C5E3-4D6B-8845-3328FB342DD2}" type="presOf" srcId="{75EBB2B7-EF9C-4F10-B2C3-D7BACFAF037A}" destId="{3326C0A3-2B47-4D14-A802-A0CAC0B1AAE6}" srcOrd="0" destOrd="0" presId="urn:microsoft.com/office/officeart/2005/8/layout/hList1"/>
    <dgm:cxn modelId="{5CD41936-A2DA-4E8E-93EB-41108B7684BC}" type="presOf" srcId="{585C94EA-C7A7-4C71-963A-A431E776E9F9}" destId="{504F68C5-4D99-4DA5-B2FB-06E14D7B9B13}" srcOrd="0" destOrd="0" presId="urn:microsoft.com/office/officeart/2005/8/layout/hList1"/>
    <dgm:cxn modelId="{2363050F-93AF-456D-977E-F0C26C75DCBC}" srcId="{585C94EA-C7A7-4C71-963A-A431E776E9F9}" destId="{8BEC74AF-3259-4398-B5D8-016029BE7A5A}" srcOrd="0" destOrd="0" parTransId="{387ECD94-D091-4070-9E2D-F56165EECE7E}" sibTransId="{1AA11515-67A8-454A-9E79-30BBF1BDFD73}"/>
    <dgm:cxn modelId="{1C740422-3EDA-4664-BC61-73D565778F41}" type="presParOf" srcId="{504F68C5-4D99-4DA5-B2FB-06E14D7B9B13}" destId="{4053840B-6FDD-4E01-B1D0-023ADC2E4196}" srcOrd="0" destOrd="0" presId="urn:microsoft.com/office/officeart/2005/8/layout/hList1"/>
    <dgm:cxn modelId="{93D13E51-36B1-435D-8539-B2ED05AF8AFA}" type="presParOf" srcId="{4053840B-6FDD-4E01-B1D0-023ADC2E4196}" destId="{71407D2D-52B6-4866-ABEF-9A122C67B9DC}" srcOrd="0" destOrd="0" presId="urn:microsoft.com/office/officeart/2005/8/layout/hList1"/>
    <dgm:cxn modelId="{9EE57764-B832-4252-982B-0EE6EE0C7A63}" type="presParOf" srcId="{4053840B-6FDD-4E01-B1D0-023ADC2E4196}" destId="{0FB9D2AF-EC63-4BA5-B5D1-5A6298AE2F12}" srcOrd="1" destOrd="0" presId="urn:microsoft.com/office/officeart/2005/8/layout/hList1"/>
    <dgm:cxn modelId="{EFF51DE4-0010-4530-A025-7C2DCA5F39C6}" type="presParOf" srcId="{504F68C5-4D99-4DA5-B2FB-06E14D7B9B13}" destId="{44372ED5-8218-41F8-801B-E7A5331724B4}" srcOrd="1" destOrd="0" presId="urn:microsoft.com/office/officeart/2005/8/layout/hList1"/>
    <dgm:cxn modelId="{5D931CCF-0C85-4728-88E9-102606988379}" type="presParOf" srcId="{504F68C5-4D99-4DA5-B2FB-06E14D7B9B13}" destId="{9955CCDD-E4CB-4A93-BB6E-30F756151D1F}" srcOrd="2" destOrd="0" presId="urn:microsoft.com/office/officeart/2005/8/layout/hList1"/>
    <dgm:cxn modelId="{F8CD7A57-4C95-45B0-AE76-668D1AD79807}" type="presParOf" srcId="{9955CCDD-E4CB-4A93-BB6E-30F756151D1F}" destId="{3326C0A3-2B47-4D14-A802-A0CAC0B1AAE6}" srcOrd="0" destOrd="0" presId="urn:microsoft.com/office/officeart/2005/8/layout/hList1"/>
    <dgm:cxn modelId="{41788C20-9E62-481E-A1B8-BEF08BD0D881}" type="presParOf" srcId="{9955CCDD-E4CB-4A93-BB6E-30F756151D1F}" destId="{4BA8B591-714C-4CF9-9FBA-5559077E57A9}" srcOrd="1" destOrd="0" presId="urn:microsoft.com/office/officeart/2005/8/layout/hList1"/>
    <dgm:cxn modelId="{7DD8FC69-3230-4B9B-AE62-220072EB9D8A}" type="presParOf" srcId="{504F68C5-4D99-4DA5-B2FB-06E14D7B9B13}" destId="{0331EE0A-927F-443C-9D37-01BF80607D89}" srcOrd="3" destOrd="0" presId="urn:microsoft.com/office/officeart/2005/8/layout/hList1"/>
    <dgm:cxn modelId="{D8C08A3C-3667-4EBE-B730-0E71A25B2905}" type="presParOf" srcId="{504F68C5-4D99-4DA5-B2FB-06E14D7B9B13}" destId="{A15FAE23-5846-4A69-AD89-794567A0A306}" srcOrd="4" destOrd="0" presId="urn:microsoft.com/office/officeart/2005/8/layout/hList1"/>
    <dgm:cxn modelId="{FCA7E417-3E9F-4795-9807-B30F863B8C4E}" type="presParOf" srcId="{A15FAE23-5846-4A69-AD89-794567A0A306}" destId="{756468AC-571E-41A9-81BA-37C966C16C9A}" srcOrd="0" destOrd="0" presId="urn:microsoft.com/office/officeart/2005/8/layout/hList1"/>
    <dgm:cxn modelId="{48CAF300-67B6-4B38-8A6D-578223839EDC}" type="presParOf" srcId="{A15FAE23-5846-4A69-AD89-794567A0A306}" destId="{B931F975-36BC-442C-9FDC-CB4753B05D8A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6/21/2021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6/21/2021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4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AZS5cgybKcI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530241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s-CL" sz="9600" dirty="0">
                <a:latin typeface="Arial Black" panose="020B0A04020102020204" pitchFamily="34" charset="0"/>
              </a:rPr>
              <a:t>CLASE </a:t>
            </a:r>
            <a:r>
              <a:rPr lang="es-CL" sz="9600" dirty="0" smtClean="0">
                <a:latin typeface="Arial Black" panose="020B0A04020102020204" pitchFamily="34" charset="0"/>
              </a:rPr>
              <a:t>2: </a:t>
            </a:r>
            <a:br>
              <a:rPr lang="es-CL" sz="9600" dirty="0" smtClean="0">
                <a:latin typeface="Arial Black" panose="020B0A04020102020204" pitchFamily="34" charset="0"/>
              </a:rPr>
            </a:br>
            <a:r>
              <a:rPr lang="es-CL" sz="8000" dirty="0" smtClean="0"/>
              <a:t>LOS PERSONAJES DEL MUNDO NARRATIVO</a:t>
            </a:r>
            <a:endParaRPr lang="es-CL" sz="8000" dirty="0"/>
          </a:p>
        </p:txBody>
      </p:sp>
    </p:spTree>
    <p:extLst>
      <p:ext uri="{BB962C8B-B14F-4D97-AF65-F5344CB8AC3E}">
        <p14:creationId xmlns:p14="http://schemas.microsoft.com/office/powerpoint/2010/main" val="2711770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8523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LOS PERSONAJES</a:t>
            </a:r>
            <a:r>
              <a:rPr lang="es-E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s-E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251678" y="2236764"/>
            <a:ext cx="10178322" cy="2954215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/>
              <a:t>El narrador es la voz que crea el autor para presentarnos el mundo narrado. A </a:t>
            </a:r>
            <a:r>
              <a:rPr lang="es-ES" sz="2400" dirty="0" smtClean="0"/>
              <a:t>través de </a:t>
            </a:r>
            <a:r>
              <a:rPr lang="es-ES" sz="2400" dirty="0"/>
              <a:t>él, conocemos el espacio, lo que ocurre en la historia e incluso lo </a:t>
            </a:r>
            <a:r>
              <a:rPr lang="es-ES" sz="2400" dirty="0" smtClean="0"/>
              <a:t>que piensan los personajes</a:t>
            </a:r>
            <a:r>
              <a:rPr lang="es-ES" sz="2400" dirty="0"/>
              <a:t>. Estos últimos son, por su parte, los que desarrollan la acción narrativa.</a:t>
            </a:r>
          </a:p>
          <a:p>
            <a:pPr marL="0" indent="0">
              <a:buNone/>
            </a:pPr>
            <a:r>
              <a:rPr lang="es-ES" sz="2400" dirty="0"/>
              <a:t>Al referirnos a los personajes, podemos encontrar las siguientes </a:t>
            </a:r>
            <a:r>
              <a:rPr lang="es-ES" sz="2400" dirty="0" smtClean="0"/>
              <a:t>clasificaciones :</a:t>
            </a:r>
          </a:p>
        </p:txBody>
      </p:sp>
    </p:spTree>
    <p:extLst>
      <p:ext uri="{BB962C8B-B14F-4D97-AF65-F5344CB8AC3E}">
        <p14:creationId xmlns:p14="http://schemas.microsoft.com/office/powerpoint/2010/main" val="3767607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78523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PERSONAJES, CLASIFICACIÓN 1:</a:t>
            </a:r>
            <a:r>
              <a:rPr lang="es-E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s-E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3472070" y="1412516"/>
            <a:ext cx="4440784" cy="54507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es-ES" sz="2400" dirty="0" smtClean="0"/>
              <a:t>Si evolucionan o no en el relato: </a:t>
            </a:r>
          </a:p>
        </p:txBody>
      </p:sp>
      <p:pic>
        <p:nvPicPr>
          <p:cNvPr id="1028" name="Picture 4" descr="Resultado de imagen para crec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907360"/>
            <a:ext cx="3696237" cy="3696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esultado de imagen para estÃ¡tic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00" r="18496"/>
          <a:stretch/>
        </p:blipFill>
        <p:spPr bwMode="auto">
          <a:xfrm>
            <a:off x="9440214" y="2907360"/>
            <a:ext cx="2751786" cy="3341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932197511"/>
              </p:ext>
            </p:extLst>
          </p:nvPr>
        </p:nvGraphicFramePr>
        <p:xfrm>
          <a:off x="1950433" y="1184930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56332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150565"/>
            <a:ext cx="10178322" cy="1291869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CLASIFICACIÓN 2: SEGÚN EL DESARROLLO DE LA HISTORIA </a:t>
            </a:r>
            <a:r>
              <a:rPr lang="es-E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s-E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172434738"/>
              </p:ext>
            </p:extLst>
          </p:nvPr>
        </p:nvGraphicFramePr>
        <p:xfrm>
          <a:off x="512292" y="1003001"/>
          <a:ext cx="11465059" cy="601598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62686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87224" y="1558344"/>
            <a:ext cx="9023516" cy="1712889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r>
              <a:rPr lang="es-CL" dirty="0" smtClean="0"/>
              <a:t>Su según su fuerza, pueden </a:t>
            </a:r>
            <a:r>
              <a:rPr lang="es-CL" dirty="0" smtClean="0"/>
              <a:t>ser: PROTAGONISTAS O</a:t>
            </a:r>
            <a:r>
              <a:rPr lang="es-CL" dirty="0"/>
              <a:t> </a:t>
            </a:r>
            <a:r>
              <a:rPr lang="es-CL" dirty="0" smtClean="0"/>
              <a:t>ANTAGONISTAS</a:t>
            </a:r>
          </a:p>
          <a:p>
            <a:r>
              <a:rPr lang="es-ES" b="1" dirty="0"/>
              <a:t>P</a:t>
            </a:r>
            <a:r>
              <a:rPr lang="es-ES" b="1" dirty="0" smtClean="0"/>
              <a:t>rotagonista </a:t>
            </a:r>
            <a:r>
              <a:rPr lang="es-ES" b="1" dirty="0"/>
              <a:t>y antagonista</a:t>
            </a:r>
            <a:r>
              <a:rPr lang="es-ES" dirty="0"/>
              <a:t> son los personajes clave de toda historia. Mientras que el </a:t>
            </a:r>
            <a:r>
              <a:rPr lang="es-ES" b="1" dirty="0"/>
              <a:t>protagonista</a:t>
            </a:r>
            <a:r>
              <a:rPr lang="es-ES" dirty="0"/>
              <a:t> es el personaje principal, con el que nuestro público debe empatizar, el </a:t>
            </a:r>
            <a:r>
              <a:rPr lang="es-ES" b="1" dirty="0"/>
              <a:t>antagonista</a:t>
            </a:r>
            <a:r>
              <a:rPr lang="es-ES" dirty="0"/>
              <a:t> representa la fuerza opuesta que le impide alcanzar su objetivo.</a:t>
            </a:r>
            <a:endParaRPr lang="es-CL" dirty="0" smtClean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1251678" y="150565"/>
            <a:ext cx="10178322" cy="1104805"/>
          </a:xfrm>
          <a:solidFill>
            <a:schemeClr val="tx1"/>
          </a:solidFill>
        </p:spPr>
        <p:txBody>
          <a:bodyPr>
            <a:normAutofit/>
          </a:bodyPr>
          <a:lstStyle/>
          <a:p>
            <a:pPr algn="ctr"/>
            <a:r>
              <a:rPr lang="es-ES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CLASIFICACIÓN 3: SEGÚN SU </a:t>
            </a:r>
            <a:r>
              <a:rPr lang="es-ES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FUERZA</a:t>
            </a:r>
            <a:endParaRPr lang="en-US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2" name="Flecha derecha 1"/>
          <p:cNvSpPr/>
          <p:nvPr/>
        </p:nvSpPr>
        <p:spPr>
          <a:xfrm>
            <a:off x="1787224" y="3387143"/>
            <a:ext cx="4015781" cy="1815922"/>
          </a:xfrm>
          <a:prstGeom prst="rightArrow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PROTAGONISTA</a:t>
            </a:r>
            <a:endParaRPr lang="es-CL" sz="2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Flecha derecha 5"/>
          <p:cNvSpPr/>
          <p:nvPr/>
        </p:nvSpPr>
        <p:spPr>
          <a:xfrm flipH="1">
            <a:off x="6794959" y="3387143"/>
            <a:ext cx="4015781" cy="1815922"/>
          </a:xfrm>
          <a:prstGeom prst="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CL" sz="2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ANTAGONISTA</a:t>
            </a:r>
            <a:endParaRPr lang="es-CL" b="1" dirty="0"/>
          </a:p>
        </p:txBody>
      </p:sp>
      <p:sp>
        <p:nvSpPr>
          <p:cNvPr id="5" name="Explosión 1 4"/>
          <p:cNvSpPr/>
          <p:nvPr/>
        </p:nvSpPr>
        <p:spPr>
          <a:xfrm>
            <a:off x="5518594" y="3339489"/>
            <a:ext cx="1560776" cy="2166550"/>
          </a:xfrm>
          <a:prstGeom prst="irregularSeal1">
            <a:avLst/>
          </a:prstGeom>
          <a:solidFill>
            <a:srgbClr val="F2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7" name="Picture 2" descr="https://www.conmishijos.com/assets/posts/7000/7054-dibujos-melchor-regalando-oro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0070C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70985" y="4877232"/>
            <a:ext cx="2135784" cy="2122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Bruja para colorear por los niños. Dibujos de Halloween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297"/>
          <a:stretch/>
        </p:blipFill>
        <p:spPr bwMode="auto">
          <a:xfrm>
            <a:off x="7117168" y="4772582"/>
            <a:ext cx="1983173" cy="2022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133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58808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Para analizar los personajes del mundo narrativo, siempre: </a:t>
            </a:r>
            <a:r>
              <a:rPr lang="es-E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s-E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251678" y="2236764"/>
            <a:ext cx="10178322" cy="4151157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r>
              <a:rPr lang="es-ES" sz="2400" dirty="0"/>
              <a:t>Pregúntate si cambian o no a lo largo del relato, para saber si son estáticos o</a:t>
            </a:r>
          </a:p>
          <a:p>
            <a:pPr marL="0" indent="0">
              <a:buNone/>
            </a:pPr>
            <a:r>
              <a:rPr lang="es-ES" sz="2400" dirty="0"/>
              <a:t>dinámicos.</a:t>
            </a:r>
          </a:p>
          <a:p>
            <a:pPr marL="0" indent="0">
              <a:buNone/>
            </a:pPr>
            <a:r>
              <a:rPr lang="es-ES" sz="2400" dirty="0"/>
              <a:t>• Pregúntate siempre qué relación tienen con otros personajes. De esta</a:t>
            </a:r>
          </a:p>
          <a:p>
            <a:pPr marL="0" indent="0">
              <a:buNone/>
            </a:pPr>
            <a:r>
              <a:rPr lang="es-ES" sz="2400" dirty="0"/>
              <a:t>manera, podrás reconocer fácilmente </a:t>
            </a:r>
            <a:r>
              <a:rPr lang="es-ES" sz="2400" dirty="0" smtClean="0"/>
              <a:t>quién </a:t>
            </a:r>
            <a:r>
              <a:rPr lang="es-ES" sz="2400" dirty="0"/>
              <a:t>es el más importante (principal). Los</a:t>
            </a:r>
          </a:p>
          <a:p>
            <a:pPr marL="0" indent="0">
              <a:buNone/>
            </a:pPr>
            <a:r>
              <a:rPr lang="es-ES" sz="2400" dirty="0"/>
              <a:t>personajes secundarios, en general, ayudan u ofrecen dificultades menores a</a:t>
            </a:r>
          </a:p>
          <a:p>
            <a:pPr marL="0" indent="0">
              <a:buNone/>
            </a:pPr>
            <a:r>
              <a:rPr lang="es-ES" sz="2400" dirty="0"/>
              <a:t>los personajes principales.</a:t>
            </a:r>
          </a:p>
          <a:p>
            <a:pPr marL="0" indent="0">
              <a:buNone/>
            </a:pPr>
            <a:r>
              <a:rPr lang="es-ES" sz="2400" dirty="0"/>
              <a:t>• Determina si desarrollan las acciones principales, si desarrollan las secundarias</a:t>
            </a:r>
          </a:p>
          <a:p>
            <a:pPr marL="0" indent="0">
              <a:buNone/>
            </a:pPr>
            <a:r>
              <a:rPr lang="es-ES" sz="2400" dirty="0"/>
              <a:t>o si aparecen solamente en momentos específicos</a:t>
            </a:r>
            <a:r>
              <a:rPr lang="es-ES" sz="2400" dirty="0" smtClean="0"/>
              <a:t>.</a:t>
            </a:r>
          </a:p>
          <a:p>
            <a:r>
              <a:rPr lang="es-ES" sz="2400" dirty="0" smtClean="0"/>
              <a:t>Reconoce a los protagonistas cuando la historia gira alrededor de ellos; y reconoce a los antagonistas cuando se oponen o dificultan los objetivos del protagonista.</a:t>
            </a:r>
            <a:endParaRPr lang="es-ES" sz="2400" dirty="0" smtClean="0"/>
          </a:p>
          <a:p>
            <a:pPr marL="0" indent="0">
              <a:buNone/>
            </a:pPr>
            <a:endParaRPr lang="es-ES" sz="2400" dirty="0" smtClean="0"/>
          </a:p>
        </p:txBody>
      </p:sp>
    </p:spTree>
    <p:extLst>
      <p:ext uri="{BB962C8B-B14F-4D97-AF65-F5344CB8AC3E}">
        <p14:creationId xmlns:p14="http://schemas.microsoft.com/office/powerpoint/2010/main" val="228026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0"/>
            <a:ext cx="10178322" cy="78523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r>
              <a:rPr lang="es-ES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Veamos el siguiente corto animado!</a:t>
            </a:r>
            <a:r>
              <a:rPr lang="es-E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s-E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34332" y="2588217"/>
            <a:ext cx="8601560" cy="144655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hlinkClick r:id="rId2"/>
              </a:rPr>
              <a:t>https://www.youtube.com/watch?v=AZS5cgybKcI</a:t>
            </a:r>
            <a:endParaRPr lang="es-CL" sz="4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93612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588083"/>
          </a:xfrm>
          <a:solidFill>
            <a:schemeClr val="tx1"/>
          </a:solidFill>
        </p:spPr>
        <p:txBody>
          <a:bodyPr>
            <a:normAutofit fontScale="90000"/>
          </a:bodyPr>
          <a:lstStyle/>
          <a:p>
            <a:pPr algn="ctr"/>
            <a:r>
              <a:rPr lang="es-ES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Actividad: </a:t>
            </a:r>
            <a:br>
              <a:rPr lang="es-ES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es-ES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Responde a las siguientes preguntas</a:t>
            </a:r>
            <a:r>
              <a:rPr lang="es-E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/>
            </a:r>
            <a:br>
              <a:rPr lang="es-ES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endParaRPr lang="en-US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Marcador de contenido 2"/>
          <p:cNvSpPr>
            <a:spLocks noGrp="1"/>
          </p:cNvSpPr>
          <p:nvPr>
            <p:ph idx="1"/>
          </p:nvPr>
        </p:nvSpPr>
        <p:spPr>
          <a:xfrm>
            <a:off x="1251678" y="2262523"/>
            <a:ext cx="4801392" cy="447312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s-ES" sz="2400" dirty="0"/>
              <a:t>¿</a:t>
            </a:r>
            <a:r>
              <a:rPr lang="es-ES" sz="2400" dirty="0" smtClean="0"/>
              <a:t>Hay personajes estáticos y dinámicos en el corto?</a:t>
            </a:r>
            <a:r>
              <a:rPr lang="es-ES" sz="2400" dirty="0"/>
              <a:t> </a:t>
            </a:r>
            <a:r>
              <a:rPr lang="es-ES" sz="2400" dirty="0" smtClean="0"/>
              <a:t>¿Quiénes? ¿Cómo evolucionaron? ¿Por qué? </a:t>
            </a:r>
          </a:p>
          <a:p>
            <a:r>
              <a:rPr lang="es-ES" sz="2400" dirty="0" smtClean="0"/>
              <a:t>Crea un cuadro clasificando a los personajes como principales, secundarios y episódicos.</a:t>
            </a:r>
          </a:p>
          <a:p>
            <a:r>
              <a:rPr lang="es-ES" sz="2400" dirty="0" smtClean="0"/>
              <a:t> ¿Qué reflexión puedes extraer del corto? </a:t>
            </a:r>
          </a:p>
          <a:p>
            <a:r>
              <a:rPr lang="es-ES" sz="2400" dirty="0" smtClean="0"/>
              <a:t>¿Cómo prevendrías el maltrato animal? </a:t>
            </a:r>
          </a:p>
          <a:p>
            <a:endParaRPr lang="es-ES" sz="2400" dirty="0" smtClean="0"/>
          </a:p>
          <a:p>
            <a:endParaRPr lang="es-ES" sz="2400" dirty="0" smtClean="0"/>
          </a:p>
        </p:txBody>
      </p:sp>
      <p:pic>
        <p:nvPicPr>
          <p:cNvPr id="2050" name="Picture 2" descr="Resultado de imagen para kitbull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73" r="19563"/>
          <a:stretch/>
        </p:blipFill>
        <p:spPr bwMode="auto">
          <a:xfrm>
            <a:off x="6053070" y="2262523"/>
            <a:ext cx="4801392" cy="447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4952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Distintivo</Template>
  <TotalTime>203</TotalTime>
  <Words>368</Words>
  <Application>Microsoft Office PowerPoint</Application>
  <PresentationFormat>Panorámica</PresentationFormat>
  <Paragraphs>39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Gill Sans MT</vt:lpstr>
      <vt:lpstr>Impact</vt:lpstr>
      <vt:lpstr>Badge</vt:lpstr>
      <vt:lpstr>CLASE 2:  LOS PERSONAJES DEL MUNDO NARRATIVO</vt:lpstr>
      <vt:lpstr>LOS PERSONAJES </vt:lpstr>
      <vt:lpstr>PERSONAJES, CLASIFICACIÓN 1: </vt:lpstr>
      <vt:lpstr>CLASIFICACIÓN 2: SEGÚN EL DESARROLLO DE LA HISTORIA  </vt:lpstr>
      <vt:lpstr>CLASIFICACIÓN 3: SEGÚN SU FUERZA</vt:lpstr>
      <vt:lpstr>Para analizar los personajes del mundo narrativo, siempre:  </vt:lpstr>
      <vt:lpstr>Veamos el siguiente corto animado! </vt:lpstr>
      <vt:lpstr>Actividad:  Responde a las siguientes preguntas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</dc:title>
  <dc:creator>Javiera Ignacia Gutierrez</dc:creator>
  <cp:lastModifiedBy>Javiera Ignacia Gutierrez</cp:lastModifiedBy>
  <cp:revision>42</cp:revision>
  <dcterms:created xsi:type="dcterms:W3CDTF">2019-03-21T01:03:24Z</dcterms:created>
  <dcterms:modified xsi:type="dcterms:W3CDTF">2021-06-21T18:33:33Z</dcterms:modified>
</cp:coreProperties>
</file>