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57" r:id="rId1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DFD7"/>
    <a:srgbClr val="D17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5B7D7261-BED4-4E00-B0E4-04F8C667452D}" type="datetimeFigureOut">
              <a:rPr lang="es-CL" smtClean="0"/>
              <a:pPr/>
              <a:t>18-03-2020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1FC2E95-1C91-48E4-8CB1-3CA66E546E4C}"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B7D7261-BED4-4E00-B0E4-04F8C667452D}" type="datetimeFigureOut">
              <a:rPr lang="es-CL" smtClean="0"/>
              <a:pPr/>
              <a:t>18-03-2020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1FC2E95-1C91-48E4-8CB1-3CA66E546E4C}"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B7D7261-BED4-4E00-B0E4-04F8C667452D}" type="datetimeFigureOut">
              <a:rPr lang="es-CL" smtClean="0"/>
              <a:pPr/>
              <a:t>18-03-2020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1FC2E95-1C91-48E4-8CB1-3CA66E546E4C}"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B7D7261-BED4-4E00-B0E4-04F8C667452D}" type="datetimeFigureOut">
              <a:rPr lang="es-CL" smtClean="0"/>
              <a:pPr/>
              <a:t>18-03-2020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1FC2E95-1C91-48E4-8CB1-3CA66E546E4C}"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B7D7261-BED4-4E00-B0E4-04F8C667452D}" type="datetimeFigureOut">
              <a:rPr lang="es-CL" smtClean="0"/>
              <a:pPr/>
              <a:t>18-03-2020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1FC2E95-1C91-48E4-8CB1-3CA66E546E4C}"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5B7D7261-BED4-4E00-B0E4-04F8C667452D}" type="datetimeFigureOut">
              <a:rPr lang="es-CL" smtClean="0"/>
              <a:pPr/>
              <a:t>18-03-2020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1FC2E95-1C91-48E4-8CB1-3CA66E546E4C}"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5B7D7261-BED4-4E00-B0E4-04F8C667452D}" type="datetimeFigureOut">
              <a:rPr lang="es-CL" smtClean="0"/>
              <a:pPr/>
              <a:t>18-03-2020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31FC2E95-1C91-48E4-8CB1-3CA66E546E4C}"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5B7D7261-BED4-4E00-B0E4-04F8C667452D}" type="datetimeFigureOut">
              <a:rPr lang="es-CL" smtClean="0"/>
              <a:pPr/>
              <a:t>18-03-2020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31FC2E95-1C91-48E4-8CB1-3CA66E546E4C}"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B7D7261-BED4-4E00-B0E4-04F8C667452D}" type="datetimeFigureOut">
              <a:rPr lang="es-CL" smtClean="0"/>
              <a:pPr/>
              <a:t>18-03-2020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31FC2E95-1C91-48E4-8CB1-3CA66E546E4C}"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B7D7261-BED4-4E00-B0E4-04F8C667452D}" type="datetimeFigureOut">
              <a:rPr lang="es-CL" smtClean="0"/>
              <a:pPr/>
              <a:t>18-03-2020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1FC2E95-1C91-48E4-8CB1-3CA66E546E4C}"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B7D7261-BED4-4E00-B0E4-04F8C667452D}" type="datetimeFigureOut">
              <a:rPr lang="es-CL" smtClean="0"/>
              <a:pPr/>
              <a:t>18-03-2020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1FC2E95-1C91-48E4-8CB1-3CA66E546E4C}"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D7261-BED4-4E00-B0E4-04F8C667452D}" type="datetimeFigureOut">
              <a:rPr lang="es-CL" smtClean="0"/>
              <a:pPr/>
              <a:t>18-03-2020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C2E95-1C91-48E4-8CB1-3CA66E546E4C}"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r="16084"/>
          <a:stretch/>
        </p:blipFill>
        <p:spPr bwMode="auto">
          <a:xfrm>
            <a:off x="0" y="20430"/>
            <a:ext cx="9180512" cy="683757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2051720" y="3449254"/>
            <a:ext cx="5936704" cy="622920"/>
          </a:xfrm>
        </p:spPr>
        <p:style>
          <a:lnRef idx="2">
            <a:schemeClr val="dk1">
              <a:shade val="50000"/>
            </a:schemeClr>
          </a:lnRef>
          <a:fillRef idx="1">
            <a:schemeClr val="dk1"/>
          </a:fillRef>
          <a:effectRef idx="0">
            <a:schemeClr val="dk1"/>
          </a:effectRef>
          <a:fontRef idx="minor">
            <a:schemeClr val="lt1"/>
          </a:fontRef>
        </p:style>
        <p:txBody>
          <a:bodyPr/>
          <a:lstStyle/>
          <a:p>
            <a:r>
              <a:rPr lang="es-CL" b="1" spc="50" dirty="0" smtClean="0">
                <a:ln w="0"/>
                <a:solidFill>
                  <a:schemeClr val="bg2"/>
                </a:solidFill>
                <a:effectLst>
                  <a:innerShdw blurRad="63500" dist="50800" dir="13500000">
                    <a:srgbClr val="000000">
                      <a:alpha val="50000"/>
                    </a:srgbClr>
                  </a:innerShdw>
                </a:effectLst>
              </a:rPr>
              <a:t>Elementos de la narrativa</a:t>
            </a:r>
            <a:endParaRPr lang="es-CL" b="1" spc="50" dirty="0">
              <a:ln w="0"/>
              <a:solidFill>
                <a:schemeClr val="bg2"/>
              </a:solidFill>
              <a:effectLst>
                <a:innerShdw blurRad="63500" dist="50800" dir="13500000">
                  <a:srgbClr val="000000">
                    <a:alpha val="50000"/>
                  </a:srgbClr>
                </a:innerShdw>
              </a:effectLst>
            </a:endParaRPr>
          </a:p>
        </p:txBody>
      </p:sp>
      <p:sp>
        <p:nvSpPr>
          <p:cNvPr id="2" name="1 Título"/>
          <p:cNvSpPr>
            <a:spLocks noGrp="1"/>
          </p:cNvSpPr>
          <p:nvPr>
            <p:ph type="ctrTitle"/>
          </p:nvPr>
        </p:nvSpPr>
        <p:spPr>
          <a:xfrm>
            <a:off x="36512" y="980728"/>
            <a:ext cx="9144000" cy="2458487"/>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s-CL" sz="6000" dirty="0" smtClean="0">
                <a:latin typeface="Arial Black" panose="020B0A04020102020204" pitchFamily="34" charset="0"/>
              </a:rPr>
              <a:t>CLASE 1:</a:t>
            </a:r>
            <a:r>
              <a:rPr lang="es-CL" sz="8800" dirty="0" smtClean="0">
                <a:latin typeface="Arial Black" panose="020B0A04020102020204" pitchFamily="34" charset="0"/>
              </a:rPr>
              <a:t/>
            </a:r>
            <a:br>
              <a:rPr lang="es-CL" sz="8800" dirty="0" smtClean="0">
                <a:latin typeface="Arial Black" panose="020B0A04020102020204" pitchFamily="34" charset="0"/>
              </a:rPr>
            </a:br>
            <a:r>
              <a:rPr lang="es-CL" sz="8800" dirty="0" smtClean="0">
                <a:latin typeface="Brush Script MT" panose="03060802040406070304" pitchFamily="66" charset="0"/>
              </a:rPr>
              <a:t>El </a:t>
            </a:r>
            <a:r>
              <a:rPr lang="es-CL" sz="8800" dirty="0" smtClean="0">
                <a:latin typeface="Brush Script MT" panose="03060802040406070304" pitchFamily="66" charset="0"/>
              </a:rPr>
              <a:t>género narrativo</a:t>
            </a:r>
            <a:endParaRPr lang="es-CL" sz="8800" dirty="0">
              <a:latin typeface="Brush Script MT" panose="03060802040406070304"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s-CL" dirty="0" smtClean="0"/>
              <a:t>3. Espacio</a:t>
            </a:r>
            <a:endParaRPr lang="es-CL" dirty="0"/>
          </a:p>
        </p:txBody>
      </p:sp>
      <p:sp>
        <p:nvSpPr>
          <p:cNvPr id="3" name="2 Marcador de contenido"/>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s-CL" dirty="0" smtClean="0"/>
              <a:t>Es el lugar o los lugares donde transcurre la acción o el actuar de los personajes.</a:t>
            </a:r>
          </a:p>
          <a:p>
            <a:r>
              <a:rPr lang="es-CL" dirty="0" smtClean="0"/>
              <a:t>Se pueden distinguir, al menos, tres tipos: espacio físico, psicológico y social. </a:t>
            </a:r>
          </a:p>
          <a:p>
            <a:r>
              <a:rPr lang="es-CL" dirty="0" smtClean="0"/>
              <a:t>La suma de los espacios o la combinación de ellos permiten generar el ambiente o atmósfera en que transcurre la narración.</a:t>
            </a:r>
            <a:endParaRPr lang="es-C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s-CL" dirty="0" smtClean="0"/>
              <a:t>4. Tiempo</a:t>
            </a:r>
            <a:endParaRPr lang="es-CL" dirty="0"/>
          </a:p>
        </p:txBody>
      </p:sp>
      <p:sp>
        <p:nvSpPr>
          <p:cNvPr id="3" name="2 Marcador de contenido"/>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s-CL" dirty="0" smtClean="0"/>
              <a:t>Es el momento en que transcurre la historia que se nos cuenta. </a:t>
            </a:r>
          </a:p>
          <a:p>
            <a:r>
              <a:rPr lang="es-CL" dirty="0" smtClean="0"/>
              <a:t>El tiempo en una obra literaria es muy relativo, puesto que hay narraciones que transcurren en un breve lapso temporal (un día, una hora) y otras que pueden abarcar un gran lapso de tiempo, incluso varios siglos o generaciones, como es el caso de </a:t>
            </a:r>
            <a:r>
              <a:rPr lang="es-CL" i="1" dirty="0" smtClean="0"/>
              <a:t>Cien años de soledad, de García Márquez.</a:t>
            </a:r>
            <a:endParaRPr lang="es-C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s-CL" dirty="0" smtClean="0"/>
              <a:t>5. Ambiente</a:t>
            </a:r>
            <a:endParaRPr lang="es-CL" dirty="0"/>
          </a:p>
        </p:txBody>
      </p:sp>
      <p:sp>
        <p:nvSpPr>
          <p:cNvPr id="3" name="2 Marcador de contenido"/>
          <p:cNvSpPr>
            <a:spLocks noGrp="1"/>
          </p:cNvSpPr>
          <p:nvPr>
            <p:ph idx="1"/>
          </p:nvPr>
        </p:nvSpPr>
        <p:spPr>
          <a:xfrm>
            <a:off x="457200" y="1600201"/>
            <a:ext cx="8229600" cy="3052936"/>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s-CL" dirty="0" smtClean="0"/>
              <a:t>Dependen de la forma en que el narrador describa los espacios donde transcurre la acción, para lograr diversos efectos ambientales. </a:t>
            </a:r>
          </a:p>
          <a:p>
            <a:r>
              <a:rPr lang="es-CL" dirty="0" smtClean="0"/>
              <a:t>Es la suma y explicación de los espacios narrativos.</a:t>
            </a:r>
            <a:endParaRPr lang="es-C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s-CL" dirty="0" smtClean="0"/>
              <a:t>6. Narrador</a:t>
            </a:r>
            <a:endParaRPr lang="es-CL" dirty="0"/>
          </a:p>
        </p:txBody>
      </p:sp>
      <p:sp>
        <p:nvSpPr>
          <p:cNvPr id="3" name="2 Marcador de contenido"/>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s-CL" dirty="0" smtClean="0"/>
              <a:t>Voz ficticia que relata las acciones desde un punto de vista que puede corresponder a un personaje o a una voz externa que no participa de las acciones.</a:t>
            </a:r>
          </a:p>
          <a:p>
            <a:r>
              <a:rPr lang="es-CL" dirty="0" smtClean="0"/>
              <a:t>Si es una voz externa puede ser un </a:t>
            </a:r>
            <a:r>
              <a:rPr lang="es-CL" b="1" dirty="0" smtClean="0"/>
              <a:t>narrador omnisciente </a:t>
            </a:r>
            <a:r>
              <a:rPr lang="es-CL" dirty="0"/>
              <a:t>u</a:t>
            </a:r>
            <a:r>
              <a:rPr lang="es-CL" dirty="0" smtClean="0"/>
              <a:t> </a:t>
            </a:r>
            <a:r>
              <a:rPr lang="es-CL" b="1" dirty="0" smtClean="0"/>
              <a:t>objetivo </a:t>
            </a:r>
            <a:r>
              <a:rPr lang="es-CL" dirty="0" smtClean="0"/>
              <a:t>y si participa de las acciones identificándose con un personaje  puede ser </a:t>
            </a:r>
            <a:r>
              <a:rPr lang="es-CL" b="1" dirty="0" smtClean="0"/>
              <a:t>protagonista</a:t>
            </a:r>
            <a:r>
              <a:rPr lang="es-CL" dirty="0" smtClean="0"/>
              <a:t> o </a:t>
            </a:r>
            <a:r>
              <a:rPr lang="es-CL" b="1" dirty="0" smtClean="0"/>
              <a:t>testigo</a:t>
            </a:r>
            <a:r>
              <a:rPr lang="es-CL" dirty="0" smtClean="0"/>
              <a:t>.</a:t>
            </a:r>
          </a:p>
          <a:p>
            <a:endParaRPr lang="es-C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s-CL" dirty="0" smtClean="0"/>
              <a:t>¿Qué es el género narrativo?</a:t>
            </a:r>
            <a:endParaRPr lang="es-CL" dirty="0"/>
          </a:p>
        </p:txBody>
      </p:sp>
      <p:sp>
        <p:nvSpPr>
          <p:cNvPr id="3" name="2 Marcador de contenido"/>
          <p:cNvSpPr>
            <a:spLocks noGrp="1"/>
          </p:cNvSpPr>
          <p:nvPr>
            <p:ph idx="1"/>
          </p:nvPr>
        </p:nvSpPr>
        <p:spPr>
          <a:xfrm>
            <a:off x="457200" y="1600201"/>
            <a:ext cx="8229600" cy="2044824"/>
          </a:xfrm>
        </p:spPr>
        <p:style>
          <a:lnRef idx="2">
            <a:schemeClr val="accent2"/>
          </a:lnRef>
          <a:fillRef idx="1">
            <a:schemeClr val="lt1"/>
          </a:fillRef>
          <a:effectRef idx="0">
            <a:schemeClr val="accent2"/>
          </a:effectRef>
          <a:fontRef idx="minor">
            <a:schemeClr val="dk1"/>
          </a:fontRef>
        </p:style>
        <p:txBody>
          <a:bodyPr/>
          <a:lstStyle/>
          <a:p>
            <a:r>
              <a:rPr lang="es-CL" dirty="0" smtClean="0"/>
              <a:t>El género narrativo agrupa a las obras de ficción cuya </a:t>
            </a:r>
            <a:r>
              <a:rPr lang="es-CL" b="1" dirty="0" smtClean="0"/>
              <a:t>principal característica </a:t>
            </a:r>
            <a:r>
              <a:rPr lang="es-CL" dirty="0" smtClean="0"/>
              <a:t>es relatar hechos que le suceden a unos personajes en un momento determinado.</a:t>
            </a:r>
          </a:p>
        </p:txBody>
      </p:sp>
      <p:pic>
        <p:nvPicPr>
          <p:cNvPr id="2050" name="Picture 2" descr="Resultado de imagen para meme pregunta"/>
          <p:cNvPicPr>
            <a:picLocks noChangeAspect="1" noChangeArrowheads="1"/>
          </p:cNvPicPr>
          <p:nvPr/>
        </p:nvPicPr>
        <p:blipFill rotWithShape="1">
          <a:blip r:embed="rId2">
            <a:extLst>
              <a:ext uri="{28A0092B-C50C-407E-A947-70E740481C1C}">
                <a14:useLocalDpi xmlns:a14="http://schemas.microsoft.com/office/drawing/2010/main" val="0"/>
              </a:ext>
            </a:extLst>
          </a:blip>
          <a:srcRect l="20648" r="25911" b="9879"/>
          <a:stretch/>
        </p:blipFill>
        <p:spPr bwMode="auto">
          <a:xfrm>
            <a:off x="290910" y="3807991"/>
            <a:ext cx="3168352" cy="300538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3491880" y="4005064"/>
            <a:ext cx="5194920"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CL" sz="3200" dirty="0"/>
              <a:t>Dentro de las obras que se pueden mencionar en la narrativa son: cuentos, novelas, </a:t>
            </a:r>
            <a:r>
              <a:rPr lang="es-CL" sz="3200" dirty="0" err="1"/>
              <a:t>microcuentos</a:t>
            </a:r>
            <a:r>
              <a:rPr lang="es-CL" sz="3200" dirty="0"/>
              <a:t>, relatos, crónicas.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s-CL" dirty="0" smtClean="0"/>
              <a:t>Estructura narrativa</a:t>
            </a:r>
            <a:endParaRPr lang="es-CL" dirty="0"/>
          </a:p>
        </p:txBody>
      </p:sp>
      <p:sp>
        <p:nvSpPr>
          <p:cNvPr id="3" name="2 Marcador de contenido"/>
          <p:cNvSpPr>
            <a:spLocks noGrp="1"/>
          </p:cNvSpPr>
          <p:nvPr>
            <p:ph idx="1"/>
          </p:nvPr>
        </p:nvSpPr>
        <p:spPr>
          <a:gradFill>
            <a:gsLst>
              <a:gs pos="0">
                <a:schemeClr val="accent6">
                  <a:lumMod val="50000"/>
                </a:schemeClr>
              </a:gs>
              <a:gs pos="35000">
                <a:srgbClr val="D1713F"/>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a:normAutofit fontScale="92500"/>
          </a:bodyPr>
          <a:lstStyle/>
          <a:p>
            <a:r>
              <a:rPr lang="es-CL" dirty="0" smtClean="0"/>
              <a:t>Toda narración, independiente de su extensión y complejidad de los hechos relatados puede esquematizarse en una estructura.</a:t>
            </a:r>
          </a:p>
          <a:p>
            <a:r>
              <a:rPr lang="es-CL" dirty="0" smtClean="0"/>
              <a:t>Dicha estructura permite </a:t>
            </a:r>
            <a:r>
              <a:rPr lang="es-CL" b="1" dirty="0" smtClean="0"/>
              <a:t>diferenciar </a:t>
            </a:r>
            <a:r>
              <a:rPr lang="es-CL" dirty="0" smtClean="0"/>
              <a:t>la narración de otros tipos de textos como la descripción o la exposición de hechos. </a:t>
            </a:r>
          </a:p>
          <a:p>
            <a:r>
              <a:rPr lang="es-CL" dirty="0" smtClean="0"/>
              <a:t>La estructura marca una secuencia de hechos en un orden temporal desde una situación inicial a una situación final.</a:t>
            </a:r>
            <a:endParaRPr lang="es-C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CL" dirty="0" smtClean="0"/>
              <a:t>Estructura narrativa</a:t>
            </a:r>
            <a:endParaRPr lang="es-CL" dirty="0"/>
          </a:p>
        </p:txBody>
      </p:sp>
      <p:sp>
        <p:nvSpPr>
          <p:cNvPr id="3" name="Flecha derecha 2"/>
          <p:cNvSpPr/>
          <p:nvPr/>
        </p:nvSpPr>
        <p:spPr>
          <a:xfrm>
            <a:off x="2483768" y="2340262"/>
            <a:ext cx="936104" cy="108012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Flecha derecha 6"/>
          <p:cNvSpPr/>
          <p:nvPr/>
        </p:nvSpPr>
        <p:spPr>
          <a:xfrm>
            <a:off x="4103948" y="4148250"/>
            <a:ext cx="936104" cy="108012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Flecha derecha 7"/>
          <p:cNvSpPr/>
          <p:nvPr/>
        </p:nvSpPr>
        <p:spPr>
          <a:xfrm>
            <a:off x="5896862" y="2371037"/>
            <a:ext cx="936104" cy="108012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Flecha derecha 8"/>
          <p:cNvSpPr/>
          <p:nvPr/>
        </p:nvSpPr>
        <p:spPr>
          <a:xfrm>
            <a:off x="471187" y="4202110"/>
            <a:ext cx="936104" cy="108012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CuadroTexto 9"/>
          <p:cNvSpPr txBox="1"/>
          <p:nvPr/>
        </p:nvSpPr>
        <p:spPr>
          <a:xfrm>
            <a:off x="197768" y="2322056"/>
            <a:ext cx="2160240" cy="112371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CL" sz="2000" b="1" dirty="0" smtClean="0"/>
              <a:t>SITUACIÓN INICIAL</a:t>
            </a:r>
          </a:p>
          <a:p>
            <a:pPr algn="ctr"/>
            <a:endParaRPr lang="en-US" sz="2000" b="1" dirty="0"/>
          </a:p>
        </p:txBody>
      </p:sp>
      <p:sp>
        <p:nvSpPr>
          <p:cNvPr id="11" name="CuadroTexto 10"/>
          <p:cNvSpPr txBox="1"/>
          <p:nvPr/>
        </p:nvSpPr>
        <p:spPr>
          <a:xfrm>
            <a:off x="3635896" y="2365648"/>
            <a:ext cx="2160240" cy="112371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CL" sz="2000" b="1" dirty="0" smtClean="0"/>
              <a:t>COMPLICACIÓN O PROBLEMA</a:t>
            </a:r>
          </a:p>
          <a:p>
            <a:pPr algn="ctr"/>
            <a:endParaRPr lang="en-US" sz="2000" b="1" dirty="0"/>
          </a:p>
        </p:txBody>
      </p:sp>
      <p:sp>
        <p:nvSpPr>
          <p:cNvPr id="12" name="CuadroTexto 11"/>
          <p:cNvSpPr txBox="1"/>
          <p:nvPr/>
        </p:nvSpPr>
        <p:spPr>
          <a:xfrm>
            <a:off x="6933692" y="2349241"/>
            <a:ext cx="2160240" cy="112371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CL" sz="2000" b="1" dirty="0" smtClean="0"/>
              <a:t>ACCIONES</a:t>
            </a:r>
          </a:p>
          <a:p>
            <a:pPr algn="ctr"/>
            <a:endParaRPr lang="es-CL" sz="2000" b="1" dirty="0"/>
          </a:p>
          <a:p>
            <a:pPr algn="ctr"/>
            <a:endParaRPr lang="es-CL" sz="2000" b="1" dirty="0" smtClean="0"/>
          </a:p>
        </p:txBody>
      </p:sp>
      <p:sp>
        <p:nvSpPr>
          <p:cNvPr id="13" name="CuadroTexto 12"/>
          <p:cNvSpPr txBox="1"/>
          <p:nvPr/>
        </p:nvSpPr>
        <p:spPr>
          <a:xfrm>
            <a:off x="1582796" y="4148250"/>
            <a:ext cx="2160240" cy="112371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CL" sz="2000" b="1" dirty="0" smtClean="0"/>
              <a:t>RESOLUCIÓN</a:t>
            </a:r>
          </a:p>
          <a:p>
            <a:pPr algn="ctr"/>
            <a:endParaRPr lang="es-CL" sz="2000" b="1" dirty="0"/>
          </a:p>
          <a:p>
            <a:pPr algn="ctr"/>
            <a:endParaRPr lang="es-CL" sz="2000" b="1" dirty="0" smtClean="0"/>
          </a:p>
        </p:txBody>
      </p:sp>
      <p:sp>
        <p:nvSpPr>
          <p:cNvPr id="15" name="CuadroTexto 14"/>
          <p:cNvSpPr txBox="1"/>
          <p:nvPr/>
        </p:nvSpPr>
        <p:spPr>
          <a:xfrm>
            <a:off x="5396926" y="4142578"/>
            <a:ext cx="2160240" cy="112371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CL" sz="2000" b="1" dirty="0" smtClean="0"/>
              <a:t>SITUACIÓN FINAL</a:t>
            </a:r>
          </a:p>
          <a:p>
            <a:pPr algn="ctr"/>
            <a:endParaRPr lang="es-CL" sz="2000" b="1" dirty="0"/>
          </a:p>
          <a:p>
            <a:pPr algn="ctr"/>
            <a:endParaRPr lang="es-CL" sz="2000" b="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8640"/>
            <a:ext cx="8229600" cy="4525963"/>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r>
              <a:rPr lang="es-CL" b="1" dirty="0" smtClean="0"/>
              <a:t>Situación inicial</a:t>
            </a:r>
            <a:r>
              <a:rPr lang="es-CL" dirty="0" smtClean="0"/>
              <a:t>: se presentan los personajes y el espacio donde ocurre el relato.</a:t>
            </a:r>
          </a:p>
          <a:p>
            <a:r>
              <a:rPr lang="es-CL" b="1" dirty="0" smtClean="0"/>
              <a:t>Complicación o problema</a:t>
            </a:r>
            <a:r>
              <a:rPr lang="es-CL" dirty="0" smtClean="0"/>
              <a:t>: Se quiebra la calma o la situación inicial y se desencadenan las acciones.</a:t>
            </a:r>
          </a:p>
          <a:p>
            <a:r>
              <a:rPr lang="es-CL" b="1" dirty="0" smtClean="0"/>
              <a:t>Acciones</a:t>
            </a:r>
            <a:r>
              <a:rPr lang="es-CL" dirty="0" smtClean="0"/>
              <a:t>: Acontecimientos, actuar de los personajes.</a:t>
            </a:r>
          </a:p>
          <a:p>
            <a:r>
              <a:rPr lang="es-CL" b="1" dirty="0" smtClean="0"/>
              <a:t>Resolución</a:t>
            </a:r>
            <a:r>
              <a:rPr lang="es-CL" dirty="0" smtClean="0"/>
              <a:t>: se soluciona el problema o la complicación y sobreviene el final.</a:t>
            </a:r>
          </a:p>
          <a:p>
            <a:r>
              <a:rPr lang="es-CL" b="1" dirty="0" smtClean="0"/>
              <a:t>Situación final</a:t>
            </a:r>
            <a:r>
              <a:rPr lang="es-CL" dirty="0" smtClean="0"/>
              <a:t>: Estado en que se encuentran los personajes luego de resolver la situación problema.  </a:t>
            </a:r>
            <a:endParaRPr lang="es-CL" dirty="0"/>
          </a:p>
        </p:txBody>
      </p:sp>
      <p:sp>
        <p:nvSpPr>
          <p:cNvPr id="5" name="1 Título"/>
          <p:cNvSpPr txBox="1">
            <a:spLocks/>
          </p:cNvSpPr>
          <p:nvPr/>
        </p:nvSpPr>
        <p:spPr>
          <a:xfrm>
            <a:off x="482745" y="5013176"/>
            <a:ext cx="8229600" cy="1143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L" dirty="0"/>
              <a:t>¡</a:t>
            </a:r>
            <a:r>
              <a:rPr lang="es-CL" dirty="0" smtClean="0"/>
              <a:t>Ejemplifiquemos con una película o una obra!</a:t>
            </a:r>
            <a:endParaRPr lang="es-C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a:xfrm>
            <a:off x="19238" y="3068960"/>
            <a:ext cx="9124761" cy="1362075"/>
          </a:xfrm>
        </p:spPr>
        <p:style>
          <a:lnRef idx="2">
            <a:schemeClr val="dk1">
              <a:shade val="50000"/>
            </a:schemeClr>
          </a:lnRef>
          <a:fillRef idx="1">
            <a:schemeClr val="dk1"/>
          </a:fillRef>
          <a:effectRef idx="0">
            <a:schemeClr val="dk1"/>
          </a:effectRef>
          <a:fontRef idx="minor">
            <a:schemeClr val="lt1"/>
          </a:fontRef>
        </p:style>
        <p:txBody>
          <a:bodyPr/>
          <a:lstStyle/>
          <a:p>
            <a:pPr algn="ctr"/>
            <a:r>
              <a:rPr lang="es-CL" dirty="0" smtClean="0">
                <a:latin typeface="Berlin Sans FB" panose="020E0602020502020306" pitchFamily="34" charset="0"/>
              </a:rPr>
              <a:t>Elementos del mundo narrativo</a:t>
            </a:r>
            <a:endParaRPr lang="es-CL" dirty="0">
              <a:latin typeface="Berlin Sans FB" panose="020E0602020502020306"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1137392"/>
            <a:ext cx="3322712" cy="4525963"/>
          </a:xfrm>
        </p:spPr>
        <p:style>
          <a:lnRef idx="0">
            <a:schemeClr val="accent4"/>
          </a:lnRef>
          <a:fillRef idx="3">
            <a:schemeClr val="accent4"/>
          </a:fillRef>
          <a:effectRef idx="3">
            <a:schemeClr val="accent4"/>
          </a:effectRef>
          <a:fontRef idx="minor">
            <a:schemeClr val="lt1"/>
          </a:fontRef>
        </p:style>
        <p:txBody>
          <a:bodyPr>
            <a:normAutofit/>
          </a:bodyPr>
          <a:lstStyle/>
          <a:p>
            <a:pPr marL="514350" indent="-514350">
              <a:buFont typeface="+mj-lt"/>
              <a:buAutoNum type="arabicPeriod"/>
            </a:pPr>
            <a:r>
              <a:rPr lang="es-CL" sz="3600" b="1" dirty="0" smtClean="0"/>
              <a:t>Personajes</a:t>
            </a:r>
          </a:p>
          <a:p>
            <a:pPr marL="514350" indent="-514350">
              <a:buFont typeface="+mj-lt"/>
              <a:buAutoNum type="arabicPeriod"/>
            </a:pPr>
            <a:r>
              <a:rPr lang="es-CL" sz="3600" b="1" dirty="0" smtClean="0"/>
              <a:t>Acciones</a:t>
            </a:r>
          </a:p>
          <a:p>
            <a:pPr marL="514350" indent="-514350">
              <a:buFont typeface="+mj-lt"/>
              <a:buAutoNum type="arabicPeriod"/>
            </a:pPr>
            <a:r>
              <a:rPr lang="es-CL" sz="3600" b="1" dirty="0" smtClean="0"/>
              <a:t>Espacio</a:t>
            </a:r>
          </a:p>
          <a:p>
            <a:pPr marL="514350" indent="-514350">
              <a:buFont typeface="+mj-lt"/>
              <a:buAutoNum type="arabicPeriod"/>
            </a:pPr>
            <a:r>
              <a:rPr lang="es-CL" sz="3600" b="1" dirty="0" smtClean="0"/>
              <a:t>Tiempo</a:t>
            </a:r>
          </a:p>
          <a:p>
            <a:pPr marL="514350" indent="-514350">
              <a:buFont typeface="+mj-lt"/>
              <a:buAutoNum type="arabicPeriod"/>
            </a:pPr>
            <a:r>
              <a:rPr lang="es-CL" sz="3600" b="1" dirty="0" smtClean="0"/>
              <a:t>Ambiente</a:t>
            </a:r>
          </a:p>
          <a:p>
            <a:pPr marL="514350" indent="-514350">
              <a:buFont typeface="+mj-lt"/>
              <a:buAutoNum type="arabicPeriod"/>
            </a:pPr>
            <a:r>
              <a:rPr lang="es-CL" sz="3600" b="1" dirty="0" smtClean="0"/>
              <a:t>Narrador</a:t>
            </a:r>
            <a:endParaRPr lang="es-CL" sz="3600" b="1" dirty="0"/>
          </a:p>
        </p:txBody>
      </p:sp>
      <p:pic>
        <p:nvPicPr>
          <p:cNvPr id="3076" name="Picture 4" descr="Resultado de imagen para mundo narr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360" y="1137392"/>
            <a:ext cx="3343195" cy="45133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s-CL" dirty="0" smtClean="0"/>
              <a:t>1.Personajes</a:t>
            </a:r>
            <a:endParaRPr lang="es-CL" dirty="0"/>
          </a:p>
        </p:txBody>
      </p:sp>
      <p:sp>
        <p:nvSpPr>
          <p:cNvPr id="3" name="2 Marcador de contenido"/>
          <p:cNvSpPr>
            <a:spLocks noGrp="1"/>
          </p:cNvSpPr>
          <p:nvPr>
            <p:ph idx="1"/>
          </p:nvPr>
        </p:nvSpPr>
        <p:spPr>
          <a:xfrm>
            <a:off x="251520" y="1617260"/>
            <a:ext cx="6563072" cy="4525963"/>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s-CL" dirty="0" smtClean="0"/>
              <a:t>Seres ficticios que participan de las acciones de un relato.</a:t>
            </a:r>
          </a:p>
          <a:p>
            <a:r>
              <a:rPr lang="es-CL" dirty="0" smtClean="0"/>
              <a:t>Conocemos sus características (físicas y psicológicas) a través del narrador y de sus acciones en el relato.</a:t>
            </a:r>
          </a:p>
          <a:p>
            <a:r>
              <a:rPr lang="es-CL" dirty="0" smtClean="0"/>
              <a:t>Por su grado de participación en las acciones se clasifican en principales, secundarios e incidentales.</a:t>
            </a:r>
          </a:p>
          <a:p>
            <a:pPr>
              <a:buNone/>
            </a:pPr>
            <a:endParaRPr lang="es-CL" dirty="0"/>
          </a:p>
        </p:txBody>
      </p:sp>
      <p:pic>
        <p:nvPicPr>
          <p:cNvPr id="4102" name="Picture 6" descr="Resultado de imagen para personaj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43" r="34856"/>
          <a:stretch/>
        </p:blipFill>
        <p:spPr bwMode="auto">
          <a:xfrm>
            <a:off x="6670575" y="1617260"/>
            <a:ext cx="2016225" cy="4525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6632"/>
            <a:ext cx="8229600"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s-CL" dirty="0" smtClean="0"/>
              <a:t>2. Acciones</a:t>
            </a:r>
            <a:endParaRPr lang="es-CL" dirty="0"/>
          </a:p>
        </p:txBody>
      </p:sp>
      <p:sp>
        <p:nvSpPr>
          <p:cNvPr id="3" name="2 Marcador de contenido"/>
          <p:cNvSpPr>
            <a:spLocks noGrp="1"/>
          </p:cNvSpPr>
          <p:nvPr>
            <p:ph idx="1"/>
          </p:nvPr>
        </p:nvSpPr>
        <p:spPr>
          <a:xfrm>
            <a:off x="323528" y="1417638"/>
            <a:ext cx="7200800" cy="5179714"/>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es-CL" dirty="0" smtClean="0"/>
              <a:t>Acontecimientos, hechos que ocurren a un personaje o determinados personajes a lo largo de una narración. Sin acciones no hay narración. </a:t>
            </a:r>
          </a:p>
          <a:p>
            <a:r>
              <a:rPr lang="es-CL" dirty="0" smtClean="0"/>
              <a:t>Hay dos tipos de acciones en un relato: </a:t>
            </a:r>
            <a:r>
              <a:rPr lang="es-CL" b="1" dirty="0" smtClean="0"/>
              <a:t>cardinales</a:t>
            </a:r>
            <a:r>
              <a:rPr lang="es-CL" dirty="0" smtClean="0"/>
              <a:t> y </a:t>
            </a:r>
            <a:r>
              <a:rPr lang="es-CL" b="1" dirty="0" smtClean="0"/>
              <a:t>catálisis</a:t>
            </a:r>
            <a:r>
              <a:rPr lang="es-CL" dirty="0" smtClean="0"/>
              <a:t>. Las cardinales son las fundamentales para que toda la ficción narrativa ocurra y las catálisis complementan a las cardinales.</a:t>
            </a:r>
          </a:p>
          <a:p>
            <a:pPr>
              <a:buNone/>
            </a:pPr>
            <a:r>
              <a:rPr lang="es-CL" dirty="0" smtClean="0"/>
              <a:t>	Por ejemplo, la decisión de Alonso Quijano (don Quijote) de convertirse en caballero andante es una acción cardinal dentro del relato. Si Alonso Quijano no se hubiese convertido en caballero andante, todas las acciones posteriores no habrían tenido lugar.</a:t>
            </a:r>
            <a:endParaRPr lang="es-CL" dirty="0"/>
          </a:p>
        </p:txBody>
      </p:sp>
      <p:sp>
        <p:nvSpPr>
          <p:cNvPr id="5" name="CuadroTexto 4"/>
          <p:cNvSpPr txBox="1"/>
          <p:nvPr/>
        </p:nvSpPr>
        <p:spPr>
          <a:xfrm>
            <a:off x="7943390" y="1417638"/>
            <a:ext cx="576064" cy="48320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CL" sz="4400" b="1" dirty="0" smtClean="0"/>
              <a:t>Ejemplo</a:t>
            </a:r>
            <a:endParaRPr lang="en-US" sz="4400" b="1"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TotalTime>
  <Words>566</Words>
  <Application>Microsoft Office PowerPoint</Application>
  <PresentationFormat>Presentación en pantalla (4:3)</PresentationFormat>
  <Paragraphs>50</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Arial Black</vt:lpstr>
      <vt:lpstr>Berlin Sans FB</vt:lpstr>
      <vt:lpstr>Brush Script MT</vt:lpstr>
      <vt:lpstr>Calibri</vt:lpstr>
      <vt:lpstr>Tema de Office</vt:lpstr>
      <vt:lpstr>CLASE 1: El género narrativo</vt:lpstr>
      <vt:lpstr>¿Qué es el género narrativo?</vt:lpstr>
      <vt:lpstr>Estructura narrativa</vt:lpstr>
      <vt:lpstr>Estructura narrativa</vt:lpstr>
      <vt:lpstr>Presentación de PowerPoint</vt:lpstr>
      <vt:lpstr>Elementos del mundo narrativo</vt:lpstr>
      <vt:lpstr>Presentación de PowerPoint</vt:lpstr>
      <vt:lpstr>1.Personajes</vt:lpstr>
      <vt:lpstr>2. Acciones</vt:lpstr>
      <vt:lpstr>3. Espacio</vt:lpstr>
      <vt:lpstr>4. Tiempo</vt:lpstr>
      <vt:lpstr>5. Ambiente</vt:lpstr>
      <vt:lpstr>6. Narrador</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narrador</dc:title>
  <dc:creator>CRESCENTE BARRA</dc:creator>
  <cp:lastModifiedBy>Javiera Ignacia Gutierrez</cp:lastModifiedBy>
  <cp:revision>32</cp:revision>
  <dcterms:created xsi:type="dcterms:W3CDTF">2016-03-27T03:55:22Z</dcterms:created>
  <dcterms:modified xsi:type="dcterms:W3CDTF">2020-03-18T17:19:25Z</dcterms:modified>
</cp:coreProperties>
</file>